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charts/style15.xml" ContentType="application/vnd.ms-office.chartstyl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charts/colors6.xml" ContentType="application/vnd.ms-office.chartcolor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charts/style11.xml" ContentType="application/vnd.ms-office.chartstyl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harts/chart13.xml" ContentType="application/vnd.openxmlformats-officedocument.drawingml.chart+xml"/>
  <Override PartName="/ppt/notesSlides/notesSlide16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olors12.xml" ContentType="application/vnd.ms-office.chartcolorstyl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charts/style9.xml" ContentType="application/vnd.ms-office.chartstyl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olors9.xml" ContentType="application/vnd.ms-office.chartcolorstyle+xml"/>
  <Override PartName="/ppt/charts/style14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charts/colors7.xml" ContentType="application/vnd.ms-office.chartcolorstyle+xml"/>
  <Override PartName="/ppt/charts/style12.xml" ContentType="application/vnd.ms-office.chart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charts/chart16.xml" ContentType="application/vnd.openxmlformats-officedocument.drawingml.chart+xml"/>
  <Default Extension="jpeg" ContentType="image/jpeg"/>
  <Override PartName="/ppt/charts/colors5.xml" ContentType="application/vnd.ms-office.chartcolorstyle+xml"/>
  <Override PartName="/ppt/charts/colors15.xml" ContentType="application/vnd.ms-office.chartcolorstyle+xml"/>
  <Override PartName="/ppt/charts/style10.xml" ContentType="application/vnd.ms-office.chart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charts/colors13.xml" ContentType="application/vnd.ms-office.chartcolorstyle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notesSlides/notesSlide13.xml" ContentType="application/vnd.openxmlformats-officedocument.presentationml.notesSlide+xml"/>
  <Override PartName="/ppt/charts/colors11.xml" ContentType="application/vnd.ms-office.chartcolorstyl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notesSlides/notesSlide11.xml" ContentType="application/vnd.openxmlformats-officedocument.presentationml.notesSlide+xml"/>
  <Override PartName="/ppt/charts/style8.xml" ContentType="application/vnd.ms-office.chartstyl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style6.xml" ContentType="application/vnd.ms-office.chartstyl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colors8.xml" ContentType="application/vnd.ms-office.chartcolorstyle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charts/style13.xml" ContentType="application/vnd.ms-office.chart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charts/colors4.xml" ContentType="application/vnd.ms-office.chartcolorstyle+xml"/>
  <Default Extension="rels" ContentType="application/vnd.openxmlformats-package.relationships+xml"/>
  <Override PartName="/ppt/slides/slide23.xml" ContentType="application/vnd.openxmlformats-officedocument.presentationml.slide+xml"/>
  <Override PartName="/ppt/charts/chart15.xml" ContentType="application/vnd.openxmlformats-officedocument.drawingml.chart+xml"/>
  <Override PartName="/ppt/charts/colors14.xml" ContentType="application/vnd.ms-office.chartcolorstyl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style7.xml" ContentType="application/vnd.ms-office.chartstyle+xml"/>
  <Override PartName="/ppt/charts/colors10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7" r:id="rId1"/>
  </p:sldMasterIdLst>
  <p:notesMasterIdLst>
    <p:notesMasterId r:id="rId37"/>
  </p:notesMasterIdLst>
  <p:sldIdLst>
    <p:sldId id="256" r:id="rId2"/>
    <p:sldId id="259" r:id="rId3"/>
    <p:sldId id="260" r:id="rId4"/>
    <p:sldId id="291" r:id="rId5"/>
    <p:sldId id="292" r:id="rId6"/>
    <p:sldId id="258" r:id="rId7"/>
    <p:sldId id="262" r:id="rId8"/>
    <p:sldId id="261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89" r:id="rId23"/>
    <p:sldId id="290" r:id="rId24"/>
    <p:sldId id="278" r:id="rId25"/>
    <p:sldId id="279" r:id="rId26"/>
    <p:sldId id="280" r:id="rId27"/>
    <p:sldId id="281" r:id="rId28"/>
    <p:sldId id="282" r:id="rId29"/>
    <p:sldId id="276" r:id="rId30"/>
    <p:sldId id="293" r:id="rId31"/>
    <p:sldId id="286" r:id="rId32"/>
    <p:sldId id="284" r:id="rId33"/>
    <p:sldId id="285" r:id="rId34"/>
    <p:sldId id="287" r:id="rId35"/>
    <p:sldId id="288" r:id="rId36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00FF"/>
    <a:srgbClr val="0EBB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00" autoAdjust="0"/>
    <p:restoredTop sz="95057" autoAdjust="0"/>
  </p:normalViewPr>
  <p:slideViewPr>
    <p:cSldViewPr snapToGrid="0">
      <p:cViewPr>
        <p:scale>
          <a:sx n="100" d="100"/>
          <a:sy n="100" d="100"/>
        </p:scale>
        <p:origin x="-906" y="-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Style" Target="style11.xml"/><Relationship Id="rId2" Type="http://schemas.microsoft.com/office/2011/relationships/chartColorStyle" Target="colors11.xml"/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Style" Target="style12.xml"/><Relationship Id="rId2" Type="http://schemas.microsoft.com/office/2011/relationships/chartColorStyle" Target="colors12.xml"/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Style" Target="style13.xml"/><Relationship Id="rId2" Type="http://schemas.microsoft.com/office/2011/relationships/chartColorStyle" Target="colors13.xml"/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Style" Target="style14.xml"/><Relationship Id="rId2" Type="http://schemas.microsoft.com/office/2011/relationships/chartColorStyle" Target="colors14.xml"/><Relationship Id="rId1" Type="http://schemas.openxmlformats.org/officeDocument/2006/relationships/package" Target="../embeddings/_____Microsoft_Office_Excel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5.xlsx"/></Relationships>
</file>

<file path=ppt/charts/_rels/chart16.xml.rels><?xml version="1.0" encoding="UTF-8" standalone="yes"?>
<Relationships xmlns="http://schemas.openxmlformats.org/package/2006/relationships"><Relationship Id="rId3" Type="http://schemas.microsoft.com/office/2011/relationships/chartStyle" Target="style15.xml"/><Relationship Id="rId2" Type="http://schemas.microsoft.com/office/2011/relationships/chartColorStyle" Target="colors15.xml"/><Relationship Id="rId1" Type="http://schemas.openxmlformats.org/officeDocument/2006/relationships/package" Target="../embeddings/_____Microsoft_Office_Excel16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  <a:ln w="12700">
          <a:noFill/>
        </a:ln>
      </c:spPr>
    </c:floor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1.099493895168365E-2"/>
          <c:y val="2.4478654595670276E-2"/>
          <c:w val="0.72832830437523255"/>
          <c:h val="0.9510426908086594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Параметры бюджета утверждены решением от 24.12.20 № 97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4.2281312483430457E-2"/>
                </c:manualLayout>
              </c:layout>
              <c:showVal val="1"/>
            </c:dLbl>
            <c:dLbl>
              <c:idx val="1"/>
              <c:layout>
                <c:manualLayout>
                  <c:x val="-3.2984816855051091E-3"/>
                  <c:y val="-3.5605315775520646E-2"/>
                </c:manualLayout>
              </c:layout>
              <c:showVal val="1"/>
            </c:dLbl>
            <c:dLbl>
              <c:idx val="2"/>
              <c:layout>
                <c:manualLayout>
                  <c:x val="0"/>
                  <c:y val="2.2253672805721828E-2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591820</c:v>
                </c:pt>
                <c:pt idx="1">
                  <c:v>595020</c:v>
                </c:pt>
                <c:pt idx="2">
                  <c:v>-3200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Параметры бюджета с изменениями и дополнениями утверждены решением от 15.12.21 № 158</c:v>
                </c:pt>
              </c:strCache>
            </c:strRef>
          </c:tx>
          <c:dLbls>
            <c:dLbl>
              <c:idx val="0"/>
              <c:layout>
                <c:manualLayout>
                  <c:x val="1.6492408427525553E-2"/>
                  <c:y val="-4.0055980247460501E-2"/>
                </c:manualLayout>
              </c:layout>
              <c:showVal val="1"/>
            </c:dLbl>
            <c:dLbl>
              <c:idx val="1"/>
              <c:layout>
                <c:manualLayout>
                  <c:x val="1.9790890113030625E-2"/>
                  <c:y val="-3.560531577552066E-2"/>
                </c:manualLayout>
              </c:layout>
              <c:showVal val="1"/>
            </c:dLbl>
            <c:dLbl>
              <c:idx val="2"/>
              <c:layout>
                <c:manualLayout>
                  <c:x val="-4.3221969829363403E-3"/>
                  <c:y val="2.1850174850259852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solidFill>
                          <a:srgbClr val="C00000"/>
                        </a:solidFill>
                      </a:rPr>
                      <a:t>-1 500</a:t>
                    </a: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Доходы</c:v>
                </c:pt>
                <c:pt idx="1">
                  <c:v>Расходы</c:v>
                </c:pt>
                <c:pt idx="2">
                  <c:v>Дефицит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803034</c:v>
                </c:pt>
                <c:pt idx="1">
                  <c:v>825984</c:v>
                </c:pt>
                <c:pt idx="2">
                  <c:v>-1500</c:v>
                </c:pt>
              </c:numCache>
            </c:numRef>
          </c:val>
        </c:ser>
        <c:shape val="box"/>
        <c:axId val="83894272"/>
        <c:axId val="84501632"/>
        <c:axId val="0"/>
      </c:bar3DChart>
      <c:catAx>
        <c:axId val="83894272"/>
        <c:scaling>
          <c:orientation val="minMax"/>
        </c:scaling>
        <c:axPos val="b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84501632"/>
        <c:crosses val="autoZero"/>
        <c:auto val="1"/>
        <c:lblAlgn val="ctr"/>
        <c:lblOffset val="100"/>
      </c:catAx>
      <c:valAx>
        <c:axId val="84501632"/>
        <c:scaling>
          <c:orientation val="minMax"/>
        </c:scaling>
        <c:delete val="1"/>
        <c:axPos val="l"/>
        <c:numFmt formatCode="#,##0" sourceLinked="1"/>
        <c:tickLblPos val="nextTo"/>
        <c:crossAx val="83894272"/>
        <c:crosses val="autoZero"/>
        <c:crossBetween val="between"/>
      </c:valAx>
      <c:spPr>
        <a:noFill/>
      </c:spPr>
    </c:plotArea>
    <c:legend>
      <c:legendPos val="r"/>
      <c:layout>
        <c:manualLayout>
          <c:xMode val="edge"/>
          <c:yMode val="edge"/>
          <c:x val="0.65840264872399035"/>
          <c:y val="6.6639575170471699E-2"/>
          <c:w val="0.33035189660215886"/>
          <c:h val="0.29167872421763102"/>
        </c:manualLayout>
      </c:layout>
      <c:spPr>
        <a:gradFill>
          <a:gsLst>
            <a:gs pos="0">
              <a:prstClr val="white"/>
            </a:gs>
            <a:gs pos="50000">
              <a:srgbClr val="5FCBEF">
                <a:tint val="44500"/>
                <a:satMod val="160000"/>
              </a:srgbClr>
            </a:gs>
            <a:gs pos="100000">
              <a:srgbClr val="5FCBEF">
                <a:tint val="23500"/>
                <a:satMod val="160000"/>
              </a:srgbClr>
            </a:gs>
          </a:gsLst>
          <a:lin ang="5400000" scaled="0"/>
        </a:gradFill>
      </c:spPr>
      <c:txPr>
        <a:bodyPr/>
        <a:lstStyle/>
        <a:p>
          <a:pPr>
            <a:defRPr sz="18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041060389613821"/>
          <c:y val="0.17447739091203479"/>
          <c:w val="0.89958939610386179"/>
          <c:h val="0.8144399367153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dPt>
            <c:idx val="0"/>
            <c:spPr>
              <a:solidFill>
                <a:srgbClr val="0EBB0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explosion val="1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spPr>
              <a:solidFill>
                <a:srgbClr val="0000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explosion val="22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spPr>
              <a:solidFill>
                <a:srgbClr val="7030A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0.26204868575596074"/>
                  <c:y val="-0.16938078108040269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274421875908894"/>
                      <c:h val="0.1376830069586546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3.3450107912601404E-2"/>
                  <c:y val="3.3430830458050557E-2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9.1595961651804877E-2"/>
                  <c:y val="0.14388160587835339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9.9468366131131872E-2"/>
                  <c:y val="6.2311034255043918E-2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1959268823222625"/>
                  <c:y val="-4.9446958652545531E-2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8.0609036949629245E-2"/>
                  <c:y val="-3.0228643384909992E-2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23561497462251793"/>
                  <c:y val="-1.7835744206247423E-2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Оплата труда и начисления на выплыты по оплате труда</c:v>
                </c:pt>
                <c:pt idx="1">
                  <c:v>Оплата работ, услуг</c:v>
                </c:pt>
                <c:pt idx="2">
                  <c:v>Перечисления другим бюджетам</c:v>
                </c:pt>
                <c:pt idx="3">
                  <c:v>Социальное обеспечение</c:v>
                </c:pt>
                <c:pt idx="4">
                  <c:v>Прочие расходы</c:v>
                </c:pt>
                <c:pt idx="5">
                  <c:v>Увеличение стоимости основных средств</c:v>
                </c:pt>
                <c:pt idx="6">
                  <c:v>Увеличение стоимости материальных запасов</c:v>
                </c:pt>
              </c:strCache>
            </c:strRef>
          </c:cat>
          <c:val>
            <c:numRef>
              <c:f>Лист1!$B$2:$B$8</c:f>
              <c:numCache>
                <c:formatCode>#,##0</c:formatCode>
                <c:ptCount val="7"/>
                <c:pt idx="0">
                  <c:v>450780</c:v>
                </c:pt>
                <c:pt idx="1">
                  <c:v>82833</c:v>
                </c:pt>
                <c:pt idx="2">
                  <c:v>127232</c:v>
                </c:pt>
                <c:pt idx="3">
                  <c:v>13315</c:v>
                </c:pt>
                <c:pt idx="4">
                  <c:v>1159</c:v>
                </c:pt>
                <c:pt idx="5">
                  <c:v>15266</c:v>
                </c:pt>
                <c:pt idx="6">
                  <c:v>36153</c:v>
                </c:pt>
              </c:numCache>
            </c:numRef>
          </c:val>
        </c:ser>
      </c:pie3D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18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10041060389613821"/>
          <c:y val="0.17447739091203479"/>
          <c:w val="0.89958939610386179"/>
          <c:h val="0.81443993671532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explosion val="14"/>
            <c:spPr>
              <a:solidFill>
                <a:srgbClr val="0EBB0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0.13842081511200954"/>
                  <c:y val="-0.30563748399261947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7660539612991597"/>
                      <c:h val="0.19756718105963286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3.4527074325122357E-2"/>
                  <c:y val="-4.0806843105517153E-2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Программные расходы</c:v>
                </c:pt>
                <c:pt idx="1">
                  <c:v>Непрограммные расходы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673044</c:v>
                </c:pt>
                <c:pt idx="1">
                  <c:v>53694</c:v>
                </c:pt>
              </c:numCache>
            </c:numRef>
          </c:val>
        </c:ser>
      </c:pie3D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18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Целевые средства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0099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497764</c:v>
                </c:pt>
                <c:pt idx="1">
                  <c:v>457820</c:v>
                </c:pt>
                <c:pt idx="2">
                  <c:v>516344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Собственные средства</c:v>
                </c:pt>
              </c:strCache>
            </c:strRef>
          </c:tx>
          <c:spPr>
            <a:solidFill>
              <a:srgbClr val="0EBB05"/>
            </a:solidFill>
            <a:ln>
              <a:solidFill>
                <a:srgbClr val="000099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185251</c:v>
                </c:pt>
                <c:pt idx="1">
                  <c:v>190678</c:v>
                </c:pt>
                <c:pt idx="2">
                  <c:v>210394</c:v>
                </c:pt>
              </c:numCache>
            </c:numRef>
          </c:val>
        </c:ser>
        <c:overlap val="100"/>
        <c:axId val="134358528"/>
        <c:axId val="134360064"/>
      </c:barChart>
      <c:catAx>
        <c:axId val="13435852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4360064"/>
        <c:crosses val="autoZero"/>
        <c:auto val="1"/>
        <c:lblAlgn val="ctr"/>
        <c:lblOffset val="100"/>
      </c:catAx>
      <c:valAx>
        <c:axId val="13436006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crossAx val="1343585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7714291318901091E-2"/>
          <c:y val="0.93750743891015698"/>
          <c:w val="0.86044703864853589"/>
          <c:h val="4.9682505633398412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20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1.3433218011512565E-2"/>
          <c:y val="2.5347052311997721E-2"/>
          <c:w val="0.95847914432805204"/>
          <c:h val="0.72553605749734751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Средства областного бюджета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0099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102081</c:v>
                </c:pt>
                <c:pt idx="1">
                  <c:v>96295</c:v>
                </c:pt>
                <c:pt idx="2">
                  <c:v>112843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Средства муниципального района</c:v>
                </c:pt>
              </c:strCache>
            </c:strRef>
          </c:tx>
          <c:spPr>
            <a:solidFill>
              <a:srgbClr val="0EBB05"/>
            </a:solidFill>
            <a:ln>
              <a:solidFill>
                <a:srgbClr val="000099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9897</c:v>
                </c:pt>
                <c:pt idx="1">
                  <c:v>10155</c:v>
                </c:pt>
                <c:pt idx="2">
                  <c:v>14388</c:v>
                </c:pt>
              </c:numCache>
            </c:numRef>
          </c:val>
        </c:ser>
        <c:overlap val="100"/>
        <c:axId val="134669440"/>
        <c:axId val="134670976"/>
      </c:barChart>
      <c:catAx>
        <c:axId val="134669440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4670976"/>
        <c:crosses val="autoZero"/>
        <c:auto val="1"/>
        <c:lblAlgn val="ctr"/>
        <c:lblOffset val="100"/>
      </c:catAx>
      <c:valAx>
        <c:axId val="1346709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crossAx val="134669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2829484769259725E-2"/>
          <c:y val="0.87529195830745565"/>
          <c:w val="0.86044703864853589"/>
          <c:h val="4.9682505633398412E-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20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522590655035169E-2"/>
          <c:y val="0.15899992121470921"/>
          <c:w val="0.90708226262334579"/>
          <c:h val="0.8080678998158942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dPt>
            <c:idx val="0"/>
            <c:explosion val="7"/>
            <c:spPr>
              <a:solidFill>
                <a:srgbClr val="0EBB0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explosion val="18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2.2837792937195164E-2"/>
                  <c:y val="-3.9712840455001286E-2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5349129402342957"/>
                      <c:h val="0.23270087632525679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18318748457904563"/>
                  <c:y val="-0.24331592122319073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0.2006181028832775"/>
                  <c:y val="8.6476591798237912E-2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налоговые и неналоговые доходы</c:v>
                </c:pt>
                <c:pt idx="1">
                  <c:v>финансовая помощь</c:v>
                </c:pt>
                <c:pt idx="2">
                  <c:v>целевые средства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43383</c:v>
                </c:pt>
                <c:pt idx="1">
                  <c:v>129472</c:v>
                </c:pt>
                <c:pt idx="2">
                  <c:v>65530</c:v>
                </c:pt>
              </c:numCache>
            </c:numRef>
          </c:val>
        </c:ser>
      </c:pie3D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 sz="18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9.5474243740322567E-2"/>
          <c:y val="0.26060214689950278"/>
          <c:w val="0.80905151251935992"/>
          <c:h val="0.6487738736100118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10"/>
          <c:dPt>
            <c:idx val="0"/>
            <c:spPr>
              <a:solidFill>
                <a:srgbClr val="0070C0"/>
              </a:solidFill>
            </c:spPr>
          </c:dPt>
          <c:dPt>
            <c:idx val="1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0.21121610319467904"/>
                  <c:y val="-0.24796236225268697"/>
                </c:manualLayout>
              </c:layout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.13696149963023549"/>
                  <c:y val="6.5371175370781381E-2"/>
                </c:manualLayout>
              </c:layout>
              <c:showPercent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Percent val="1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муниципальный район</c:v>
                </c:pt>
                <c:pt idx="1">
                  <c:v>поселения</c:v>
                </c:pt>
              </c:strCache>
            </c:strRef>
          </c:cat>
          <c:val>
            <c:numRef>
              <c:f>Лист1!$B$2:$B$3</c:f>
              <c:numCache>
                <c:formatCode>#,##0</c:formatCode>
                <c:ptCount val="2"/>
                <c:pt idx="0">
                  <c:v>599506</c:v>
                </c:pt>
                <c:pt idx="1">
                  <c:v>228945</c:v>
                </c:pt>
              </c:numCache>
            </c:numRef>
          </c:val>
        </c:ser>
      </c:pie3DChart>
      <c:spPr>
        <a:noFill/>
      </c:spPr>
    </c:plotArea>
    <c:legend>
      <c:legendPos val="t"/>
      <c:layout>
        <c:manualLayout>
          <c:xMode val="edge"/>
          <c:yMode val="edge"/>
          <c:x val="1.5107845160061601E-2"/>
          <c:y val="7.4823336127636045E-2"/>
          <c:w val="0.9374116259809484"/>
          <c:h val="0.13539341588308371"/>
        </c:manualLayout>
      </c:layout>
    </c:legend>
    <c:plotVisOnly val="1"/>
    <c:dispBlanksAs val="zero"/>
  </c:chart>
  <c:txPr>
    <a:bodyPr/>
    <a:lstStyle/>
    <a:p>
      <a:pPr>
        <a:defRPr sz="18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0"/>
      <c:rotY val="0"/>
      <c:depthPercent val="60"/>
      <c:perspective val="100"/>
    </c:view3D>
    <c:floor>
      <c:spPr>
        <a:solidFill>
          <a:schemeClr val="lt1">
            <a:lumMod val="95000"/>
          </a:schemeClr>
        </a:solidFill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2464222610361541E-2"/>
          <c:y val="0"/>
          <c:w val="0.97782828558139678"/>
          <c:h val="0.8135521774737397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accent1">
                  <a:lumMod val="75000"/>
                </a:schemeClr>
              </a:solidFill>
              <a:round/>
            </a:ln>
            <a:effectLst/>
            <a:sp3d contourW="9525">
              <a:contourClr>
                <a:schemeClr val="accent1">
                  <a:lumMod val="75000"/>
                </a:schemeClr>
              </a:contourClr>
            </a:sp3d>
          </c:spPr>
          <c:dLbls>
            <c:dLbl>
              <c:idx val="0"/>
              <c:layout>
                <c:manualLayout>
                  <c:x val="-4.8444896898713882E-2"/>
                  <c:y val="2.2052389880002012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7.6211839214806211E-3"/>
                  <c:y val="-2.9894659581873569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0304330558432597E-3"/>
                  <c:y val="3.3795637767912116E-3"/>
                </c:manualLayout>
              </c:layout>
              <c:showVal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6.7431575534337316E-3"/>
                  <c:y val="-4.4472552031134998E-3"/>
                </c:manualLayout>
              </c:layout>
              <c:showVal val="1"/>
            </c:dLbl>
            <c:dLbl>
              <c:idx val="4"/>
              <c:layout>
                <c:manualLayout>
                  <c:x val="1.1238595922389619E-3"/>
                  <c:y val="-4.4472552031134998E-3"/>
                </c:manualLayout>
              </c:layout>
              <c:showVal val="1"/>
            </c:dLbl>
            <c:dLbl>
              <c:idx val="7"/>
              <c:layout>
                <c:manualLayout>
                  <c:x val="-7.867017145672733E-3"/>
                  <c:y val="-1.7789020812454075E-2"/>
                </c:manualLayout>
              </c:layout>
              <c:showVal val="1"/>
            </c:dLbl>
            <c:dLbl>
              <c:idx val="8"/>
              <c:layout>
                <c:manualLayout>
                  <c:x val="-1.2362455514628582E-2"/>
                  <c:y val="-1.7789020812453999E-2"/>
                </c:manualLayout>
              </c:layout>
              <c:showVal val="1"/>
            </c:dLbl>
            <c:dLbl>
              <c:idx val="9"/>
              <c:layout>
                <c:manualLayout>
                  <c:x val="-1.3486315106867545E-2"/>
                  <c:y val="-2.2236276015567501E-2"/>
                </c:manualLayout>
              </c:layout>
              <c:showVal val="1"/>
            </c:dLbl>
            <c:dLbl>
              <c:idx val="10"/>
              <c:layout>
                <c:manualLayout>
                  <c:x val="-1.7981753475823391E-2"/>
                  <c:y val="-1.33417656093405E-2"/>
                </c:manualLayout>
              </c:layout>
              <c:showVal val="1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Лист1!$A$2:$A$12</c:f>
              <c:strCache>
                <c:ptCount val="11"/>
                <c:pt idx="0">
                  <c:v>Зулумай</c:v>
                </c:pt>
                <c:pt idx="1">
                  <c:v>Кимильтей</c:v>
                </c:pt>
                <c:pt idx="2">
                  <c:v>Батама</c:v>
                </c:pt>
                <c:pt idx="3">
                  <c:v>Услон</c:v>
                </c:pt>
                <c:pt idx="4">
                  <c:v>Масляногорск</c:v>
                </c:pt>
                <c:pt idx="5">
                  <c:v>Ухтуй</c:v>
                </c:pt>
                <c:pt idx="6">
                  <c:v>Хазан</c:v>
                </c:pt>
                <c:pt idx="7">
                  <c:v>Покровка</c:v>
                </c:pt>
                <c:pt idx="8">
                  <c:v>Филипповск</c:v>
                </c:pt>
                <c:pt idx="9">
                  <c:v>Харайгун</c:v>
                </c:pt>
                <c:pt idx="10">
                  <c:v>Буря</c:v>
                </c:pt>
              </c:strCache>
            </c:strRef>
          </c:cat>
          <c:val>
            <c:numRef>
              <c:f>Лист1!$B$2:$B$12</c:f>
              <c:numCache>
                <c:formatCode>#,##0.00</c:formatCode>
                <c:ptCount val="11"/>
                <c:pt idx="0">
                  <c:v>59.63</c:v>
                </c:pt>
                <c:pt idx="1">
                  <c:v>29.979999999999997</c:v>
                </c:pt>
                <c:pt idx="2">
                  <c:v>22.62</c:v>
                </c:pt>
                <c:pt idx="3">
                  <c:v>21.66</c:v>
                </c:pt>
                <c:pt idx="4">
                  <c:v>21.2</c:v>
                </c:pt>
                <c:pt idx="5">
                  <c:v>19.690000000000001</c:v>
                </c:pt>
                <c:pt idx="6">
                  <c:v>16.850000000000001</c:v>
                </c:pt>
                <c:pt idx="7">
                  <c:v>12.58</c:v>
                </c:pt>
                <c:pt idx="8">
                  <c:v>11.93</c:v>
                </c:pt>
                <c:pt idx="9">
                  <c:v>10.82</c:v>
                </c:pt>
                <c:pt idx="10">
                  <c:v>6.59</c:v>
                </c:pt>
              </c:numCache>
            </c:numRef>
          </c:val>
        </c:ser>
        <c:gapWidth val="65"/>
        <c:shape val="box"/>
        <c:axId val="150198144"/>
        <c:axId val="150199680"/>
        <c:axId val="0"/>
      </c:bar3DChart>
      <c:catAx>
        <c:axId val="150198144"/>
        <c:scaling>
          <c:orientation val="minMax"/>
        </c:scaling>
        <c:axPos val="b"/>
        <c:numFmt formatCode="General" sourceLinked="0"/>
        <c:maj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0199680"/>
        <c:crosses val="autoZero"/>
        <c:auto val="1"/>
        <c:lblAlgn val="ctr"/>
        <c:lblOffset val="100"/>
      </c:catAx>
      <c:valAx>
        <c:axId val="150199680"/>
        <c:scaling>
          <c:orientation val="minMax"/>
        </c:scaling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0" sourceLinked="1"/>
        <c:maj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50198144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 anchor="t" anchorCtr="0"/>
    <a:lstStyle/>
    <a:p>
      <a:pPr>
        <a:defRPr sz="11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0" i="0" u="none" strike="noStrike" kern="1200" spc="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plotArea>
      <c:layout>
        <c:manualLayout>
          <c:layoutTarget val="inner"/>
          <c:xMode val="edge"/>
          <c:yMode val="edge"/>
          <c:x val="1.5134173477044726E-2"/>
          <c:y val="0.13987722679722991"/>
          <c:w val="0.97438832180807811"/>
          <c:h val="0.63492441789166065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</c:v>
                </c:pt>
              </c:strCache>
            </c:strRef>
          </c:tx>
          <c:dPt>
            <c:idx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delete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Безвозмездные поступления</c:v>
                </c:pt>
                <c:pt idx="1">
                  <c:v>Налоговые и неналоговые доходы</c:v>
                </c:pt>
                <c:pt idx="2">
                  <c:v>налог на доходы физических лиц</c:v>
                </c:pt>
                <c:pt idx="3">
                  <c:v>прочие поступления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661538</c:v>
                </c:pt>
                <c:pt idx="2">
                  <c:v>55691</c:v>
                </c:pt>
                <c:pt idx="3">
                  <c:v>27231</c:v>
                </c:pt>
              </c:numCache>
            </c:numRef>
          </c:val>
        </c:ser>
        <c:dLbls>
          <c:showVal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2289007530053379E-2"/>
          <c:y val="0.86110853844635804"/>
          <c:w val="0.8915111678466896"/>
          <c:h val="0.12400257136213833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522590655035169E-2"/>
          <c:y val="0.15899992121470921"/>
          <c:w val="0.90708226262334579"/>
          <c:h val="0.8080678998158942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dPt>
            <c:idx val="0"/>
            <c:spPr>
              <a:solidFill>
                <a:srgbClr val="C0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explosion val="18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spPr>
              <a:solidFill>
                <a:srgbClr val="0EBB0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0.30464929917124867"/>
                  <c:y val="7.8116726456101446E-2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1722179731789712"/>
                      <c:h val="0.23270093778882237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0.22406391053031141"/>
                  <c:y val="-0.29022286065411002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2701256509247771"/>
                  <c:y val="1.0731946647077729E-2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0342474995220252"/>
                  <c:y val="-6.9949685370503487E-2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2.0735526612295201E-2"/>
                  <c:y val="-5.5853491063431598E-2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.12927638505696448"/>
                  <c:y val="-1.3980512106296365E-2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6"/>
              <c:layout>
                <c:manualLayout>
                  <c:x val="0.14383361408063072"/>
                  <c:y val="5.7401262303371807E-3"/>
                </c:manualLayout>
              </c:layout>
              <c:showVal val="1"/>
              <c:showCatName val="1"/>
              <c:showPercent val="1"/>
              <c:separator>
</c:separator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Лист1!$A$2:$A$8</c:f>
              <c:strCache>
                <c:ptCount val="7"/>
                <c:pt idx="0">
                  <c:v>налог по патентной системе</c:v>
                </c:pt>
                <c:pt idx="1">
                  <c:v>налог на доходы физических лиц</c:v>
                </c:pt>
                <c:pt idx="2">
                  <c:v>УСН</c:v>
                </c:pt>
                <c:pt idx="3">
                  <c:v>ЕНВД</c:v>
                </c:pt>
                <c:pt idx="4">
                  <c:v>ЕСхН</c:v>
                </c:pt>
                <c:pt idx="5">
                  <c:v>доходы от уплаты акцизов</c:v>
                </c:pt>
                <c:pt idx="6">
                  <c:v>государственная пошлина</c:v>
                </c:pt>
              </c:strCache>
            </c:strRef>
          </c:cat>
          <c:val>
            <c:numRef>
              <c:f>Лист1!$B$2:$B$8</c:f>
              <c:numCache>
                <c:formatCode>#,##0</c:formatCode>
                <c:ptCount val="7"/>
                <c:pt idx="0">
                  <c:v>2835</c:v>
                </c:pt>
                <c:pt idx="1">
                  <c:v>55691</c:v>
                </c:pt>
                <c:pt idx="2">
                  <c:v>4109</c:v>
                </c:pt>
                <c:pt idx="3">
                  <c:v>890</c:v>
                </c:pt>
                <c:pt idx="4">
                  <c:v>1229</c:v>
                </c:pt>
                <c:pt idx="5">
                  <c:v>5593</c:v>
                </c:pt>
                <c:pt idx="6">
                  <c:v>49</c:v>
                </c:pt>
              </c:numCache>
            </c:numRef>
          </c:val>
        </c:ser>
      </c:pie3DChart>
      <c:spPr>
        <a:noFill/>
        <a:ln>
          <a:noFill/>
        </a:ln>
        <a:effectLst/>
      </c:spPr>
    </c:plotArea>
    <c:plotVisOnly val="1"/>
    <c:dispBlanksAs val="zero"/>
  </c:chart>
  <c:spPr>
    <a:gradFill>
      <a:gsLst>
        <a:gs pos="0">
          <a:schemeClr val="bg1"/>
        </a:gs>
        <a:gs pos="50000">
          <a:srgbClr val="5FCBEF">
            <a:tint val="44500"/>
            <a:satMod val="160000"/>
          </a:srgbClr>
        </a:gs>
        <a:gs pos="100000">
          <a:srgbClr val="5FCBEF">
            <a:tint val="23500"/>
            <a:satMod val="160000"/>
          </a:srgbClr>
        </a:gs>
      </a:gsLst>
      <a:lin ang="5400000" scaled="0"/>
    </a:gradFill>
    <a:ln>
      <a:noFill/>
    </a:ln>
    <a:effectLst/>
  </c:spPr>
  <c:txPr>
    <a:bodyPr/>
    <a:lstStyle/>
    <a:p>
      <a:pPr>
        <a:defRPr sz="18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5225903225081381E-2"/>
          <c:y val="0.19158102637005087"/>
          <c:w val="0.90708226262334579"/>
          <c:h val="0.8080678998158942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dPt>
            <c:idx val="0"/>
            <c:spPr>
              <a:solidFill>
                <a:srgbClr val="0EBB0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explosion val="1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spPr>
              <a:solidFill>
                <a:srgbClr val="0000FF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0.11000376566002525"/>
                  <c:y val="0.18677953717981521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4.2838472030995826E-2"/>
                  <c:y val="-0.21246341673656113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0510119374613085"/>
                  <c:y val="0.11946428009473678"/>
                </c:manualLayout>
              </c:layout>
              <c:numFmt formatCode="0.0%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tx1"/>
                      </a:solidFill>
                      <a:latin typeface="Times New Roman" panose="02020603050405020304" pitchFamily="18" charset="0"/>
                      <a:ea typeface="+mn-ea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-0.15037749052717847"/>
                  <c:y val="6.3848997149960313E-2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6.8953715451224917E-2"/>
                  <c:y val="6.5162334597129255E-3"/>
                </c:manualLayout>
              </c:layout>
              <c:showVal val="1"/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0.22346329779365748"/>
                  <c:y val="1.5204544739330158E-2"/>
                </c:manualLayout>
              </c:layout>
              <c:showVal val="1"/>
              <c:showCatName val="1"/>
              <c:showPercent val="1"/>
              <c:separator>
</c:separator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showCatName val="1"/>
            <c:showPercent val="1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Арендная плата за земельные участки</c:v>
                </c:pt>
                <c:pt idx="1">
                  <c:v>Доходы от оказания платных услуг и компенсации затрат</c:v>
                </c:pt>
                <c:pt idx="2">
                  <c:v>Доходы от реализации земельных участков</c:v>
                </c:pt>
                <c:pt idx="3">
                  <c:v>Штрафа, санкции, возмещение ущерба</c:v>
                </c:pt>
                <c:pt idx="4">
                  <c:v>Доходы от использования и продажи имущества</c:v>
                </c:pt>
                <c:pt idx="5">
                  <c:v>Плата за негативное воздействие на окружающую среду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2629</c:v>
                </c:pt>
                <c:pt idx="1">
                  <c:v>7038</c:v>
                </c:pt>
                <c:pt idx="2">
                  <c:v>877</c:v>
                </c:pt>
                <c:pt idx="3">
                  <c:v>1694</c:v>
                </c:pt>
                <c:pt idx="4">
                  <c:v>238</c:v>
                </c:pt>
                <c:pt idx="5">
                  <c:v>39</c:v>
                </c:pt>
              </c:numCache>
            </c:numRef>
          </c:val>
        </c:ser>
      </c:pie3DChart>
      <c:spPr>
        <a:noFill/>
        <a:ln>
          <a:noFill/>
        </a:ln>
        <a:effectLst/>
      </c:spPr>
    </c:plotArea>
    <c:plotVisOnly val="1"/>
    <c:dispBlanksAs val="zero"/>
  </c:chart>
  <c:spPr>
    <a:gradFill>
      <a:gsLst>
        <a:gs pos="0">
          <a:schemeClr val="bg1"/>
        </a:gs>
        <a:gs pos="50000">
          <a:srgbClr val="5FCBEF">
            <a:tint val="44500"/>
            <a:satMod val="160000"/>
          </a:srgbClr>
        </a:gs>
        <a:gs pos="100000">
          <a:srgbClr val="5FCBEF">
            <a:tint val="23500"/>
            <a:satMod val="160000"/>
          </a:srgbClr>
        </a:gs>
      </a:gsLst>
      <a:lin ang="5400000" scaled="0"/>
    </a:gradFill>
    <a:ln>
      <a:noFill/>
    </a:ln>
    <a:effectLst/>
  </c:spPr>
  <c:txPr>
    <a:bodyPr/>
    <a:lstStyle/>
    <a:p>
      <a:pPr>
        <a:defRPr sz="18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налоговые доходы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rgbClr val="000099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64843</c:v>
                </c:pt>
                <c:pt idx="1">
                  <c:v>61811</c:v>
                </c:pt>
                <c:pt idx="2">
                  <c:v>70396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неналоговые доходы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rgbClr val="000099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14421</c:v>
                </c:pt>
                <c:pt idx="1">
                  <c:v>11655</c:v>
                </c:pt>
                <c:pt idx="2">
                  <c:v>12526</c:v>
                </c:pt>
              </c:numCache>
            </c:numRef>
          </c:val>
        </c:ser>
        <c:overlap val="100"/>
        <c:axId val="130050688"/>
        <c:axId val="130056576"/>
      </c:barChart>
      <c:catAx>
        <c:axId val="13005068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0056576"/>
        <c:crosses val="autoZero"/>
        <c:auto val="1"/>
        <c:lblAlgn val="ctr"/>
        <c:lblOffset val="100"/>
      </c:catAx>
      <c:valAx>
        <c:axId val="13005657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crossAx val="130050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20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1.0341644184157115E-2"/>
          <c:y val="2.9447856554157652E-2"/>
          <c:w val="0.96749768970693228"/>
          <c:h val="0.843726949580787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explosion val="2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spPr>
              <a:solidFill>
                <a:srgbClr val="0EBB0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0.15463013952644891"/>
                  <c:y val="-0.30919663483792431"/>
                </c:manualLayout>
              </c:layout>
              <c:showPercent val="1"/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Целевые средства</c:v>
                </c:pt>
                <c:pt idx="1">
                  <c:v>Финансовая помощь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516357</c:v>
                </c:pt>
                <c:pt idx="1">
                  <c:v>145181</c:v>
                </c:pt>
              </c:numCache>
            </c:numRef>
          </c:val>
        </c:ser>
      </c:pie3DChart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sz="2000" b="1" i="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1.3433218011512565E-2"/>
          <c:y val="2.7755120155630406E-2"/>
          <c:w val="0.97313356397697459"/>
          <c:h val="0.69316857562269951"/>
        </c:manualLayout>
      </c:layout>
      <c:bar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Целевые средства (с учетом возврата прошлых лет)</c:v>
                </c:pt>
              </c:strCache>
            </c:strRef>
          </c:tx>
          <c:spPr>
            <a:solidFill>
              <a:srgbClr val="0EBB05"/>
            </a:solidFill>
            <a:ln>
              <a:solidFill>
                <a:srgbClr val="000099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Лист1!$B$2:$B$4</c:f>
              <c:numCache>
                <c:formatCode>#,##0</c:formatCode>
                <c:ptCount val="3"/>
                <c:pt idx="0">
                  <c:v>490524</c:v>
                </c:pt>
                <c:pt idx="1">
                  <c:v>452281</c:v>
                </c:pt>
                <c:pt idx="2">
                  <c:v>516357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rgbClr val="000099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Лист1!$C$2:$C$4</c:f>
              <c:numCache>
                <c:formatCode>#,##0</c:formatCode>
                <c:ptCount val="3"/>
                <c:pt idx="0">
                  <c:v>79264</c:v>
                </c:pt>
                <c:pt idx="1">
                  <c:v>73466</c:v>
                </c:pt>
                <c:pt idx="2">
                  <c:v>82922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Финансовая помощь из областного бюджета</c:v>
                </c:pt>
              </c:strCache>
            </c:strRef>
          </c:tx>
          <c:spPr>
            <a:solidFill>
              <a:schemeClr val="accent2">
                <a:lumMod val="40000"/>
                <a:lumOff val="60000"/>
              </a:schemeClr>
            </a:solidFill>
            <a:ln>
              <a:solidFill>
                <a:srgbClr val="0000FF"/>
              </a:solidFill>
            </a:ln>
            <a:effectLst/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2019 г.</c:v>
                </c:pt>
                <c:pt idx="1">
                  <c:v>2020 г.</c:v>
                </c:pt>
                <c:pt idx="2">
                  <c:v>2021 г.</c:v>
                </c:pt>
              </c:strCache>
            </c:strRef>
          </c:cat>
          <c:val>
            <c:numRef>
              <c:f>Лист1!$D$2:$D$4</c:f>
              <c:numCache>
                <c:formatCode>#,##0</c:formatCode>
                <c:ptCount val="3"/>
                <c:pt idx="0">
                  <c:v>112944</c:v>
                </c:pt>
                <c:pt idx="1">
                  <c:v>126576</c:v>
                </c:pt>
                <c:pt idx="2">
                  <c:v>145181</c:v>
                </c:pt>
              </c:numCache>
            </c:numRef>
          </c:val>
        </c:ser>
        <c:overlap val="100"/>
        <c:axId val="131773568"/>
        <c:axId val="131775104"/>
      </c:barChart>
      <c:catAx>
        <c:axId val="131773568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131775104"/>
        <c:crosses val="autoZero"/>
        <c:auto val="1"/>
        <c:lblAlgn val="ctr"/>
        <c:lblOffset val="100"/>
      </c:catAx>
      <c:valAx>
        <c:axId val="1317751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tickLblPos val="nextTo"/>
        <c:crossAx val="1317735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7714291318901091E-2"/>
          <c:y val="0.81154189358845286"/>
          <c:w val="0.87265905502263463"/>
          <c:h val="0.17564805095510574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 sz="20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1.0477504714877173E-2"/>
          <c:y val="0.11993832115659232"/>
          <c:w val="0.97438832180807811"/>
          <c:h val="0.6775264634477971"/>
        </c:manualLayout>
      </c:layout>
      <c:ofPieChart>
        <c:ofPieType val="pie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 доходов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5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delete val="1"/>
            </c:dLbl>
            <c:dLbl>
              <c:idx val="2"/>
              <c:layout>
                <c:manualLayout>
                  <c:x val="4.656668762167613E-3"/>
                  <c:y val="3.4094000410440459E-2"/>
                </c:manualLayout>
              </c:layout>
              <c:dLblPos val="ctr"/>
              <c:showPercent val="1"/>
            </c:dLbl>
            <c:dLbl>
              <c:idx val="3"/>
              <c:layout>
                <c:manualLayout>
                  <c:x val="5.1821023319460497E-3"/>
                  <c:y val="2.366475605041736E-2"/>
                </c:manualLayout>
              </c:layout>
              <c:dLblPos val="bestFit"/>
              <c:showPercent val="1"/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ctr"/>
            <c:showPercent val="1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собственные полномочия</c:v>
                </c:pt>
                <c:pt idx="1">
                  <c:v>переданные полномочия</c:v>
                </c:pt>
                <c:pt idx="2">
                  <c:v>государственные полномочия</c:v>
                </c:pt>
                <c:pt idx="3">
                  <c:v>полномочия сельских поселений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374049</c:v>
                </c:pt>
                <c:pt idx="2">
                  <c:v>348085</c:v>
                </c:pt>
                <c:pt idx="3">
                  <c:v>4604</c:v>
                </c:pt>
              </c:numCache>
            </c:numRef>
          </c:val>
        </c:ser>
        <c:dLbls>
          <c:showVal val="1"/>
        </c:dLbls>
        <c:gapWidth val="100"/>
        <c:secondPieSize val="75"/>
        <c:serLines>
          <c:spPr>
            <a:ln w="9525" cap="flat" cmpd="sng" algn="ctr">
              <a:solidFill>
                <a:schemeClr val="tx1">
                  <a:lumMod val="35000"/>
                  <a:lumOff val="65000"/>
                </a:schemeClr>
              </a:solidFill>
              <a:round/>
            </a:ln>
            <a:effectLst/>
          </c:spPr>
        </c:serLines>
      </c:of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7.2289007530053379E-2"/>
          <c:y val="0.86110853844635804"/>
          <c:w val="0.8915111678466896"/>
          <c:h val="0.12400257136213833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zero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depthPercent val="100"/>
      <c:perspective val="30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522591618626584E-2"/>
          <c:y val="0.1611781407398617"/>
          <c:w val="0.9247740838137346"/>
          <c:h val="0.8388218807727635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Структура</c:v>
                </c:pt>
              </c:strCache>
            </c:strRef>
          </c:tx>
          <c:dPt>
            <c:idx val="0"/>
            <c:spPr>
              <a:solidFill>
                <a:srgbClr val="0EBB05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explosion val="14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spPr>
              <a:solidFill>
                <a:srgbClr val="FFFF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4"/>
            <c:spPr>
              <a:solidFill>
                <a:schemeClr val="accent1">
                  <a:lumMod val="75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5"/>
            <c:explosion val="22"/>
            <c:spPr>
              <a:solidFill>
                <a:schemeClr val="accent6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6"/>
            <c:spPr>
              <a:solidFill>
                <a:srgbClr val="7030A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7"/>
            <c:spPr>
              <a:solidFill>
                <a:schemeClr val="accent2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8"/>
            <c:spPr>
              <a:solidFill>
                <a:schemeClr val="accent3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9"/>
            <c:spPr>
              <a:solidFill>
                <a:srgbClr val="FF0000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0"/>
            <c:spPr>
              <a:solidFill>
                <a:schemeClr val="accent5">
                  <a:lumMod val="60000"/>
                </a:schemeClr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0.12144360464686717"/>
                  <c:y val="-0.10173995405456808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0678432237608982"/>
                      <c:h val="0.13768294252630334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5.6113977190057417E-2"/>
                  <c:y val="-5.4364366905833773E-2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1507419237135319"/>
                  <c:y val="-4.029351214121648E-2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2182676304100158E-2"/>
                  <c:y val="8.8263416581466206E-2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-0.16430799308412949"/>
                  <c:y val="-0.3063527799786111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5.4026470645230132E-4"/>
                  <c:y val="0.18007413973588271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10"/>
              <c:layout>
                <c:manualLayout>
                  <c:x val="-6.5550444542316857E-2"/>
                  <c:y val="-4.3298058191795864E-2"/>
                </c:manualLayout>
              </c:layout>
              <c:showCatName val="1"/>
              <c:showPercent val="1"/>
              <c:separator>
</c:separator>
            </c:dLbl>
            <c:dLbl>
              <c:idx val="11"/>
              <c:layout>
                <c:manualLayout>
                  <c:x val="-0.11147003920642287"/>
                  <c:y val="-4.5210004008937432E-2"/>
                </c:manualLayout>
              </c:layout>
              <c:showCatName val="1"/>
              <c:showPercent val="1"/>
              <c:separator>
</c:separator>
              <c:extLst>
                <c:ext xmlns:c15="http://schemas.microsoft.com/office/drawing/2012/chart" uri="{CE6537A1-D6FC-4f65-9D91-7224C49458BB}"/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CatName val="1"/>
            <c:showPercent val="1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Общегосударственные расходы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Образование</c:v>
                </c:pt>
                <c:pt idx="5">
                  <c:v>Культура, кинематография</c:v>
                </c:pt>
                <c:pt idx="6">
                  <c:v>Социальная политика</c:v>
                </c:pt>
                <c:pt idx="7">
                  <c:v>Физическая культура и спорт</c:v>
                </c:pt>
                <c:pt idx="8">
                  <c:v>Средства массовой информации</c:v>
                </c:pt>
                <c:pt idx="9">
                  <c:v>Межбюджетные трансферты</c:v>
                </c:pt>
                <c:pt idx="10">
                  <c:v>Прочие расходы</c:v>
                </c:pt>
              </c:strCache>
            </c:strRef>
          </c:cat>
          <c:val>
            <c:numRef>
              <c:f>Лист1!$B$2:$B$12</c:f>
              <c:numCache>
                <c:formatCode>#,##0</c:formatCode>
                <c:ptCount val="11"/>
                <c:pt idx="0">
                  <c:v>66807</c:v>
                </c:pt>
                <c:pt idx="1">
                  <c:v>3842</c:v>
                </c:pt>
                <c:pt idx="2">
                  <c:v>3639</c:v>
                </c:pt>
                <c:pt idx="3">
                  <c:v>552</c:v>
                </c:pt>
                <c:pt idx="4">
                  <c:v>489082</c:v>
                </c:pt>
                <c:pt idx="5">
                  <c:v>12736</c:v>
                </c:pt>
                <c:pt idx="6">
                  <c:v>14274</c:v>
                </c:pt>
                <c:pt idx="7">
                  <c:v>5548</c:v>
                </c:pt>
                <c:pt idx="8">
                  <c:v>2661</c:v>
                </c:pt>
                <c:pt idx="9">
                  <c:v>127232</c:v>
                </c:pt>
                <c:pt idx="10">
                  <c:v>365</c:v>
                </c:pt>
              </c:numCache>
            </c:numRef>
          </c:val>
        </c:ser>
      </c:pie3DChart>
      <c:spPr>
        <a:noFill/>
        <a:ln>
          <a:noFill/>
        </a:ln>
        <a:effectLst/>
      </c:spPr>
    </c:plotArea>
    <c:plotVisOnly val="1"/>
    <c:dispBlanksAs val="zero"/>
  </c:chart>
  <c:spPr>
    <a:gradFill>
      <a:gsLst>
        <a:gs pos="0">
          <a:schemeClr val="bg1"/>
        </a:gs>
        <a:gs pos="50000">
          <a:srgbClr val="5FCBEF">
            <a:tint val="44500"/>
            <a:satMod val="160000"/>
          </a:srgbClr>
        </a:gs>
        <a:gs pos="100000">
          <a:srgbClr val="5FCBEF">
            <a:tint val="23500"/>
            <a:satMod val="160000"/>
          </a:srgbClr>
        </a:gs>
      </a:gsLst>
      <a:lin ang="5400000" scaled="0"/>
    </a:gradFill>
    <a:ln>
      <a:noFill/>
    </a:ln>
    <a:effectLst/>
  </c:spPr>
  <c:txPr>
    <a:bodyPr/>
    <a:lstStyle/>
    <a:p>
      <a:pPr>
        <a:defRPr sz="1800" b="1">
          <a:solidFill>
            <a:schemeClr val="tx1"/>
          </a:solidFill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/>
</c:chartSpac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0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8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>
  <cs:dataPoint3D>
    <cs:lnRef idx="0">
      <cs:styleClr val="auto"/>
    </cs:lnRef>
    <cs:fillRef idx="0">
      <cs:styleClr val="auto"/>
    </cs:fillRef>
    <cs:effectRef idx="0">
      <cs:styleClr val="auto"/>
    </cs:effectRef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phClr">
            <a:lumMod val="75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solidFill>
        <a:schemeClr val="lt1">
          <a:lumMod val="95000"/>
        </a:schemeClr>
      </a:solidFill>
      <a:sp3d/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/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3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50000"/>
            <a:lumOff val="50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915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72319F-C6F0-436D-8B9F-D10A3FA254FB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F5B127-E9B6-423B-BFEF-FB26B2467E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9004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66197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363450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7427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9121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68208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использования бюджетных ассигнований резервного фонда администрации Зиминского районного муниципального образования утвержден постановлением от 14.06.2013 г. № 954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2552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71548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5B127-E9B6-423B-BFEF-FB26B2467EEF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15208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5B127-E9B6-423B-BFEF-FB26B2467EEF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6962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5B127-E9B6-423B-BFEF-FB26B2467EEF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31840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70828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effectLst/>
              </a:rPr>
              <a:t>Исполнение бюджета Зиминского районного муниципального образования обеспечивается Администрацией Зиминского районного муниципального образования. Исполнение бюджета организуется Финансовым управлением Зиминского районного муниципального образования на основе сводной бюджетной росписи и кассового плана. Бюджет исполняется по доходам, расходам и источникам финансирования дефицита бюджета на основе принципов единства кассы и подведомственности расходов.</a:t>
            </a:r>
          </a:p>
          <a:p>
            <a:endParaRPr lang="ru-RU" sz="1200" b="1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5327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5B127-E9B6-423B-BFEF-FB26B2467EE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соответствии со статьей 217 Бюджетного кодекса РФ в сводную бюджетную роспись на 2021 год Финансовым управлением Зиминского района внесены изменения путем увеличения бюджетных ассигнований на 2021 год на сумму </a:t>
            </a:r>
            <a:r>
              <a:rPr lang="ru-RU" b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11 326 тыс.</a:t>
            </a:r>
            <a:r>
              <a:rPr lang="ru-RU" b="0" baseline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рублей</a:t>
            </a:r>
            <a:r>
              <a:rPr lang="ru-RU" b="0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на основании</a:t>
            </a:r>
            <a:r>
              <a:rPr lang="ru-RU" sz="1200" b="0" i="0" u="none" strike="noStrike" kern="1200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получения уведомления от Министерства финансов Иркутской области об изменении объема целевых межбюджетных трансфертов, предоставляемых бюджету муниципального района в 2021 году</a:t>
            </a:r>
            <a:endParaRPr lang="ru-RU" b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F5B127-E9B6-423B-BFEF-FB26B2467EE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15208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55678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766491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39063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80617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B5262-1FC4-426E-9DC1-FE665D5D01F4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67048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806467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1826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080376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6431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13707411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4954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5219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28504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59848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802590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76244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0524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093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7402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1831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9967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E56247-3B1A-487A-9C8F-0851FB37FB9F}" type="datetimeFigureOut">
              <a:rPr lang="ru-RU" smtClean="0"/>
              <a:pPr/>
              <a:t>18.04.2022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3807E64C-52BE-459D-B160-4DA1D9C9BB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29430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1" r:id="rId14"/>
    <p:sldLayoutId id="2147483842" r:id="rId15"/>
    <p:sldLayoutId id="214748384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9014972" cy="201292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Отчет</a:t>
            </a:r>
            <a:b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 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исполнении </a:t>
            </a: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Зиминского 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районного муниципального образования</a:t>
            </a:r>
            <a:b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32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32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45612" y="6240241"/>
            <a:ext cx="9014972" cy="45677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Зиминского районного муниципального образования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366" y="391439"/>
            <a:ext cx="1612980" cy="1811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21931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01911477"/>
              </p:ext>
            </p:extLst>
          </p:nvPr>
        </p:nvGraphicFramePr>
        <p:xfrm>
          <a:off x="323851" y="841309"/>
          <a:ext cx="11249024" cy="58469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2906" y="136477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Неналоговые доходы бюджета за 2021 год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826741" y="447093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62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Объект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439186153"/>
              </p:ext>
            </p:extLst>
          </p:nvPr>
        </p:nvGraphicFramePr>
        <p:xfrm>
          <a:off x="573206" y="909548"/>
          <a:ext cx="10399593" cy="5948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287498" y="204716"/>
            <a:ext cx="11209178" cy="7048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Динамика поступлений налоговых и неналоговые доходов в бюджет 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260661" y="1461543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73 466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1951521" y="1118643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79 264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8644612" y="955030"/>
            <a:ext cx="92866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82 922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3488106" y="787583"/>
            <a:ext cx="1128070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- 5 798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- 7,3 %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3497631" y="4438521"/>
            <a:ext cx="1128070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- 3 032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- 4,7%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6"/>
          <p:cNvSpPr txBox="1"/>
          <p:nvPr/>
        </p:nvSpPr>
        <p:spPr>
          <a:xfrm>
            <a:off x="3554781" y="1999708"/>
            <a:ext cx="1128070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- 2 766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- 19,2 %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6957427" y="4495671"/>
            <a:ext cx="1224547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+ 8 585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+ 13,9 %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3576053" y="5337507"/>
            <a:ext cx="942650" cy="3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915150" y="1571625"/>
            <a:ext cx="1076325" cy="9526"/>
          </a:xfrm>
          <a:prstGeom prst="straightConnector1">
            <a:avLst/>
          </a:prstGeom>
          <a:ln w="349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543300" y="1590675"/>
            <a:ext cx="952500" cy="1588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7031406" y="5337207"/>
            <a:ext cx="942650" cy="300"/>
          </a:xfrm>
          <a:prstGeom prst="straightConnector1">
            <a:avLst/>
          </a:prstGeom>
          <a:ln w="349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3576053" y="2836408"/>
            <a:ext cx="942650" cy="3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7031406" y="2836408"/>
            <a:ext cx="942650" cy="300"/>
          </a:xfrm>
          <a:prstGeom prst="straightConnector1">
            <a:avLst/>
          </a:prstGeom>
          <a:ln w="349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6"/>
          <p:cNvSpPr txBox="1"/>
          <p:nvPr/>
        </p:nvSpPr>
        <p:spPr>
          <a:xfrm>
            <a:off x="6957428" y="1962021"/>
            <a:ext cx="1128070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+ 871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+ 7,5 %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6"/>
          <p:cNvSpPr txBox="1"/>
          <p:nvPr/>
        </p:nvSpPr>
        <p:spPr>
          <a:xfrm>
            <a:off x="7043152" y="771396"/>
            <a:ext cx="1205497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+ 9 456</a:t>
            </a:r>
          </a:p>
          <a:p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+ 12,9 %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 useBgFill="1">
        <p:nvSpPr>
          <p:cNvPr id="37" name="Прямоугольник 36"/>
          <p:cNvSpPr/>
          <p:nvPr/>
        </p:nvSpPr>
        <p:spPr>
          <a:xfrm>
            <a:off x="9993215" y="68381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650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32906" y="136477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Безвозмездные поступления в бюджет за 2021 год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08480524"/>
              </p:ext>
            </p:extLst>
          </p:nvPr>
        </p:nvGraphicFramePr>
        <p:xfrm>
          <a:off x="873454" y="3521122"/>
          <a:ext cx="10781959" cy="320242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6349060"/>
                <a:gridCol w="1429968"/>
                <a:gridCol w="1458019"/>
                <a:gridCol w="1544912"/>
              </a:tblGrid>
              <a:tr h="586853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12042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</a:t>
                      </a:r>
                      <a:r>
                        <a:rPr lang="ru-RU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ПОСТУПЛЕНИЯ</a:t>
                      </a:r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ВСЕГО: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733 605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661 538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90,2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67784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МБТ из бюджета Иркутской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области, из них: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729 113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657 046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90,1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12042">
                <a:tc>
                  <a:txBody>
                    <a:bodyPr/>
                    <a:lstStyle/>
                    <a:p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целевые средства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583 932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511 865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87,7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12042">
                <a:tc>
                  <a:txBody>
                    <a:bodyPr/>
                    <a:lstStyle/>
                    <a:p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финансовая</a:t>
                      </a:r>
                      <a:r>
                        <a:rPr lang="ru-RU" b="0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помощь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145 181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145 181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b="0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1204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МБТ из бюджетов поселений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4 604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4 604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1204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Прочие поступления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12042"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Возврат остатков целевых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средств прошлых лет</a:t>
                      </a:r>
                      <a:endParaRPr lang="ru-RU" b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-118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-118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179643"/>
              </p:ext>
            </p:extLst>
          </p:nvPr>
        </p:nvGraphicFramePr>
        <p:xfrm>
          <a:off x="1633206" y="696037"/>
          <a:ext cx="7851988" cy="28387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 useBgFill="1">
        <p:nvSpPr>
          <p:cNvPr id="6" name="Прямоугольник 5"/>
          <p:cNvSpPr/>
          <p:nvPr/>
        </p:nvSpPr>
        <p:spPr>
          <a:xfrm>
            <a:off x="10440890" y="3093639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431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382137"/>
            <a:ext cx="11982958" cy="83251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целевых </a:t>
            </a: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межбюджетных 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трансфертов</a:t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областного 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в 2021 </a:t>
            </a: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43896358"/>
              </p:ext>
            </p:extLst>
          </p:nvPr>
        </p:nvGraphicFramePr>
        <p:xfrm>
          <a:off x="600074" y="1309341"/>
          <a:ext cx="10734676" cy="49872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9612415"/>
                <a:gridCol w="1122261"/>
              </a:tblGrid>
              <a:tr h="247413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средств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743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ВСЕГО, из них: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128 588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611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на </a:t>
                      </a:r>
                      <a:r>
                        <a:rPr lang="ru-RU" sz="2000" b="1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выравнивание уровня бюджетной</a:t>
                      </a:r>
                      <a:r>
                        <a:rPr lang="ru-RU" sz="2000" b="1" u="none" strike="noStrike" baseline="0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обеспеченности поселений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112 843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305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на </a:t>
                      </a:r>
                      <a:r>
                        <a:rPr lang="ru-RU" sz="2000" b="1" kern="1200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реализацию мероприятий по модернизации библиотек в части комплектования книжных фондов библиотек муниципальных образований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166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9813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на </a:t>
                      </a:r>
                      <a:r>
                        <a:rPr lang="ru-RU" sz="2000" b="1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спортивного оборудования и инвентаря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399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8555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на </a:t>
                      </a:r>
                      <a:r>
                        <a:rPr lang="ru-RU" sz="2000" b="1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мероприятий по капитальному ремонту образовательных организаций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8 611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923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на </a:t>
                      </a:r>
                      <a:r>
                        <a:rPr lang="ru-RU" sz="2000" b="1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реализацию мероприятий перечня проектов народных инициатив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3 399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57743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</a:t>
                      </a:r>
                      <a:r>
                        <a:rPr lang="ru-RU" sz="2000" b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</a:t>
                      </a:r>
                      <a:r>
                        <a:rPr lang="ru-RU" sz="2000" b="1" u="none" strike="noStrike" baseline="0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оплату стоимости набора продуктов питания в лагерях с дневным пребыванием детей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664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3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на</a:t>
                      </a:r>
                      <a:r>
                        <a:rPr lang="ru-RU" sz="2000" b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средств обучения и воспитания,</a:t>
                      </a:r>
                      <a:r>
                        <a:rPr lang="ru-RU" sz="2000" b="1" u="none" strike="noStrike" baseline="0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необходимых для оснащения учебных кабинетов муниципальных образовательных организаций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2 325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1528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на </a:t>
                      </a:r>
                      <a:r>
                        <a:rPr lang="ru-RU" sz="2000" b="1" u="none" strike="noStrike" baseline="0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реализацию программ по работе с детьми и молодёжью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197078" y="910281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92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233859"/>
            <a:ext cx="11982958" cy="83251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Поступление 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 бюджет целевых </a:t>
            </a: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межбюджетных 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трансфертов</a:t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</a:t>
            </a: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областного 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в 2021 </a:t>
            </a: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31407151"/>
              </p:ext>
            </p:extLst>
          </p:nvPr>
        </p:nvGraphicFramePr>
        <p:xfrm>
          <a:off x="695325" y="1158638"/>
          <a:ext cx="10715625" cy="5377244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9705975"/>
                <a:gridCol w="1009650"/>
              </a:tblGrid>
              <a:tr h="3631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средств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6953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ВСЕГО, из них: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383 277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6305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на </a:t>
                      </a:r>
                      <a:r>
                        <a:rPr lang="ru-RU" sz="2000" b="1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организацию бесплатного горячего питания обучающихся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8 224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41021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на </a:t>
                      </a:r>
                      <a:r>
                        <a:rPr lang="ru-RU" sz="20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бесплатным двухразовым питанием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обучающихся с ограниченными возможностями здоровья</a:t>
                      </a:r>
                      <a:endParaRPr lang="ru-RU" sz="2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5 627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0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Субсидия </a:t>
                      </a:r>
                      <a:r>
                        <a:rPr lang="ru-RU" sz="2000" b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</a:t>
                      </a:r>
                      <a:r>
                        <a:rPr lang="ru-RU" sz="2000" b="1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обеспечением бесплатным питьевым молоком</a:t>
                      </a:r>
                      <a:r>
                        <a:rPr lang="ru-RU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обучающихся 1-4 классов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923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</a:t>
                      </a:r>
                      <a:r>
                        <a:rPr lang="ru-RU" sz="200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</a:t>
                      </a:r>
                      <a:r>
                        <a:rPr lang="ru-RU" sz="2000" b="1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выполнение переданных государственных полномочий</a:t>
                      </a:r>
                      <a:endParaRPr lang="ru-RU" sz="2000" b="1" i="0" u="none" strike="noStrike" dirty="0" smtClean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7 635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Субвенция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государственных гарантий реализации прав на получение общедоступного и бесплатного образования</a:t>
                      </a: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335 416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462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на </a:t>
                      </a:r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полномочий по составлению</a:t>
                      </a:r>
                      <a:r>
                        <a:rPr lang="ru-RU" sz="2000" b="1" baseline="0" dirty="0" smtClean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(изменению) списков кандидатов в присяжные заседатели федеральных судов</a:t>
                      </a:r>
                      <a:endParaRPr lang="ru-RU" sz="2000" b="1" dirty="0" smtClean="0">
                        <a:solidFill>
                          <a:srgbClr val="00009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03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на</a:t>
                      </a:r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проведение Всероссийской</a:t>
                      </a:r>
                      <a:r>
                        <a:rPr lang="ru-RU" sz="2000" b="1" baseline="0" dirty="0" smtClean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переписи населения 2020 года</a:t>
                      </a:r>
                      <a:endParaRPr lang="ru-RU" sz="2000" b="1" dirty="0" smtClean="0">
                        <a:solidFill>
                          <a:srgbClr val="00009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74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Субвенции на</a:t>
                      </a:r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предоставление</a:t>
                      </a:r>
                      <a:r>
                        <a:rPr lang="ru-RU" sz="2000" b="1" baseline="0" dirty="0" smtClean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гражданам субсидий на оплату ЖКУ</a:t>
                      </a:r>
                      <a:endParaRPr lang="ru-RU" sz="2000" b="1" dirty="0" smtClean="0">
                        <a:solidFill>
                          <a:srgbClr val="00009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4 892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294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МБТ на </a:t>
                      </a:r>
                      <a:r>
                        <a:rPr lang="ru-RU" sz="2000" b="1" dirty="0" smtClean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ежемесячное денежное вознаграждение за классное руководство педагогическим</a:t>
                      </a:r>
                      <a:r>
                        <a:rPr lang="ru-RU" sz="2000" b="1" baseline="0" dirty="0" smtClean="0">
                          <a:solidFill>
                            <a:srgbClr val="0000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работникам</a:t>
                      </a:r>
                      <a:endParaRPr lang="ru-RU" sz="2000" b="1" dirty="0" smtClean="0">
                        <a:solidFill>
                          <a:srgbClr val="00009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20 372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311378" y="776931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77490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Объект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40944761"/>
              </p:ext>
            </p:extLst>
          </p:nvPr>
        </p:nvGraphicFramePr>
        <p:xfrm>
          <a:off x="573206" y="909548"/>
          <a:ext cx="10399593" cy="5948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287497" y="204716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Доходная часть бюджета муниципального района в 2019-2021 годы 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9917978" y="715938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1901530" y="1099593"/>
            <a:ext cx="1020718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682 732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549316" y="887242"/>
            <a:ext cx="113739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744 460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5192423" y="1352350"/>
            <a:ext cx="116737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652 323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6778572" y="740248"/>
            <a:ext cx="1128070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+ 92 137</a:t>
            </a:r>
          </a:p>
          <a:p>
            <a:r>
              <a:rPr lang="ru-RU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+ 14,1%</a:t>
            </a:r>
            <a:endParaRPr lang="ru-RU" sz="20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3476781" y="782950"/>
            <a:ext cx="1284312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- 30 409</a:t>
            </a: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- 4,5%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3461384" y="3615827"/>
            <a:ext cx="1128070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- 38 243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- 7,8%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6"/>
          <p:cNvSpPr txBox="1"/>
          <p:nvPr/>
        </p:nvSpPr>
        <p:spPr>
          <a:xfrm>
            <a:off x="3369802" y="1848314"/>
            <a:ext cx="1046350" cy="562231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+ 7 834</a:t>
            </a:r>
          </a:p>
          <a:p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4,1%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895252" y="2015956"/>
            <a:ext cx="1029548" cy="57484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+ 28 061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+ 14 %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6860056" y="3558677"/>
            <a:ext cx="1305830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+ 64 076</a:t>
            </a: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+ 14,2 %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3452228" y="4184982"/>
            <a:ext cx="942650" cy="3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802806" y="1582256"/>
            <a:ext cx="1158687" cy="922"/>
          </a:xfrm>
          <a:prstGeom prst="straightConnector1">
            <a:avLst/>
          </a:prstGeom>
          <a:ln w="349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378409" y="1560843"/>
            <a:ext cx="1185047" cy="2866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6879006" y="4146582"/>
            <a:ext cx="942650" cy="300"/>
          </a:xfrm>
          <a:prstGeom prst="straightConnector1">
            <a:avLst/>
          </a:prstGeom>
          <a:ln w="349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3428189" y="2488259"/>
            <a:ext cx="942650" cy="300"/>
          </a:xfrm>
          <a:prstGeom prst="straightConnector1">
            <a:avLst/>
          </a:prstGeom>
          <a:ln w="349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6896256" y="2615591"/>
            <a:ext cx="942650" cy="300"/>
          </a:xfrm>
          <a:prstGeom prst="straightConnector1">
            <a:avLst/>
          </a:prstGeom>
          <a:ln w="34925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Левая фигурная скобка 33"/>
          <p:cNvSpPr/>
          <p:nvPr/>
        </p:nvSpPr>
        <p:spPr>
          <a:xfrm rot="10800000">
            <a:off x="3148983" y="1817552"/>
            <a:ext cx="186942" cy="820260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5" name="Левая фигурная скобка 34"/>
          <p:cNvSpPr/>
          <p:nvPr/>
        </p:nvSpPr>
        <p:spPr>
          <a:xfrm rot="10800000">
            <a:off x="6524624" y="1895474"/>
            <a:ext cx="200025" cy="857248"/>
          </a:xfrm>
          <a:prstGeom prst="leftBrace">
            <a:avLst>
              <a:gd name="adj1" fmla="val 8333"/>
              <a:gd name="adj2" fmla="val 50000"/>
            </a:avLst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TextBox 6"/>
          <p:cNvSpPr txBox="1"/>
          <p:nvPr/>
        </p:nvSpPr>
        <p:spPr>
          <a:xfrm>
            <a:off x="1998668" y="4499985"/>
            <a:ext cx="825579" cy="36921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71,8%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5428099" y="4547609"/>
            <a:ext cx="825579" cy="36921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69,3%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8801844" y="4556118"/>
            <a:ext cx="825579" cy="36921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69,4%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199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32502678"/>
              </p:ext>
            </p:extLst>
          </p:nvPr>
        </p:nvGraphicFramePr>
        <p:xfrm>
          <a:off x="677863" y="791571"/>
          <a:ext cx="10909086" cy="3352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32906" y="136477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за 2021 год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24243629"/>
              </p:ext>
            </p:extLst>
          </p:nvPr>
        </p:nvGraphicFramePr>
        <p:xfrm>
          <a:off x="846161" y="4369676"/>
          <a:ext cx="10594818" cy="2317344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5197216"/>
                <a:gridCol w="1723066"/>
                <a:gridCol w="1748205"/>
                <a:gridCol w="1926331"/>
              </a:tblGrid>
              <a:tr h="418281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12042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РАСХОДЫ, ВСЕГО: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837 310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726 738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86,8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436023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 собственных полномочий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483 933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374 049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77,3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12042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Исполнение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переданных полномочий, из них: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353 377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352 689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12042">
                <a:tc>
                  <a:txBody>
                    <a:bodyPr/>
                    <a:lstStyle/>
                    <a:p>
                      <a:r>
                        <a:rPr lang="ru-RU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полномочия РФ и субъекта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348 773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348 085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99,8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12042">
                <a:tc>
                  <a:txBody>
                    <a:bodyPr/>
                    <a:lstStyle/>
                    <a:p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полномочия сельских поселений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4 604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604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978714" y="3959401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790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2906" y="136477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расходов бюджета по функциональной структуре</a:t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2021 год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89358675"/>
              </p:ext>
            </p:extLst>
          </p:nvPr>
        </p:nvGraphicFramePr>
        <p:xfrm>
          <a:off x="209549" y="1019175"/>
          <a:ext cx="11610975" cy="57364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46420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5478438"/>
              </p:ext>
            </p:extLst>
          </p:nvPr>
        </p:nvGraphicFramePr>
        <p:xfrm>
          <a:off x="390524" y="1009059"/>
          <a:ext cx="11296651" cy="522643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725991"/>
                <a:gridCol w="1068635"/>
                <a:gridCol w="1229014"/>
                <a:gridCol w="944833"/>
                <a:gridCol w="1225357"/>
                <a:gridCol w="1102821"/>
              </a:tblGrid>
              <a:tr h="363152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</a:t>
                      </a:r>
                      <a:r>
                        <a:rPr lang="ru-RU" sz="16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г.</a:t>
                      </a: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2021 г.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</a:t>
                      </a: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(%)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769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Общегосударственные вопросы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62 737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68 785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66 807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6,5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830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Национальная оборона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-100,0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671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Национальная безопасность и правоохранительная деятельность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9 666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4 227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3 842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-60,3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544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Национальная экономика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2 628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82 426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3 639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38,5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629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Жилищно-коммунальное хозяйство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4 653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552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-88,1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124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Охрана окружающей среды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275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283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22,2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34,1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23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Образование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425 772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512 861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489 082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14,9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7380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Культура и кинематография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12 209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13 346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12 736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4,3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41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Здравоохранение 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-6,8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1827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Социальная политика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15 010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14 274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14 274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-4,9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0043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Физическая культура и спорт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5 008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9 144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5 548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10,8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0896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Средства массовой информации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2 311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2 839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2 661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15,1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3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Межбюджетные трансферты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107 851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127 232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127 232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18,0</a:t>
                      </a:r>
                      <a:endParaRPr lang="ru-RU" sz="16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5263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99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  <a:endParaRPr lang="ru-RU" sz="1600" b="1" dirty="0">
                        <a:solidFill>
                          <a:srgbClr val="000099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648 498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837 310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726 738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86,8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12,1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55736" y="488893"/>
            <a:ext cx="120295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32906" y="136477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расходов бюджета по функциональной структуре</a:t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2020-2021 годы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81000" y="3698543"/>
            <a:ext cx="11315700" cy="32754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414982" y="990601"/>
            <a:ext cx="948093" cy="52578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1094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54933138"/>
              </p:ext>
            </p:extLst>
          </p:nvPr>
        </p:nvGraphicFramePr>
        <p:xfrm>
          <a:off x="400050" y="1000125"/>
          <a:ext cx="11791950" cy="5987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2906" y="136477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расходов бюджета по экономическому содержанию</a:t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2021 год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379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981200" y="1219200"/>
            <a:ext cx="8507288" cy="4937760"/>
          </a:xfrm>
        </p:spPr>
        <p:txBody>
          <a:bodyPr>
            <a:normAutofit/>
          </a:bodyPr>
          <a:lstStyle/>
          <a:p>
            <a:pPr lvl="0"/>
            <a:endParaRPr lang="ru-RU" sz="2000" dirty="0"/>
          </a:p>
          <a:p>
            <a:pPr lvl="0"/>
            <a:endParaRPr lang="ru-RU" sz="2000" dirty="0"/>
          </a:p>
          <a:p>
            <a:pPr lvl="0"/>
            <a:endParaRPr lang="ru-RU" sz="2000" dirty="0"/>
          </a:p>
          <a:p>
            <a:pPr lvl="0"/>
            <a:endParaRPr lang="ru-RU" sz="20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2332318" y="1296679"/>
            <a:ext cx="8072494" cy="647699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сбалансированности бюджета</a:t>
            </a:r>
          </a:p>
        </p:txBody>
      </p:sp>
      <p:sp>
        <p:nvSpPr>
          <p:cNvPr id="8" name="Rectangle 18"/>
          <p:cNvSpPr>
            <a:spLocks noChangeArrowheads="1"/>
          </p:cNvSpPr>
          <p:nvPr/>
        </p:nvSpPr>
        <p:spPr bwMode="auto">
          <a:xfrm>
            <a:off x="2332318" y="2408326"/>
            <a:ext cx="8072494" cy="2076459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Реализация ответственной бюджетной политики, базовыми принципами которой являются исполнение наиболее значимых действующих расходных обязательств и принятие взвешенных решений по вновь принимаемым расходным обязательствам</a:t>
            </a:r>
          </a:p>
        </p:txBody>
      </p:sp>
      <p:sp>
        <p:nvSpPr>
          <p:cNvPr id="9" name="Rectangle 18"/>
          <p:cNvSpPr>
            <a:spLocks noChangeArrowheads="1"/>
          </p:cNvSpPr>
          <p:nvPr/>
        </p:nvSpPr>
        <p:spPr bwMode="auto">
          <a:xfrm>
            <a:off x="2353587" y="4862145"/>
            <a:ext cx="8072494" cy="801857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lvl="0"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эффективности бюджетных расходов</a:t>
            </a:r>
          </a:p>
        </p:txBody>
      </p:sp>
      <p:sp>
        <p:nvSpPr>
          <p:cNvPr id="15" name="Стрелка вправо 14"/>
          <p:cNvSpPr/>
          <p:nvPr/>
        </p:nvSpPr>
        <p:spPr>
          <a:xfrm>
            <a:off x="1717535" y="5048759"/>
            <a:ext cx="500034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1700452" y="3089052"/>
            <a:ext cx="500034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0538" y="271559"/>
            <a:ext cx="10316053" cy="56942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принципы формирования и исполнения бюджета</a:t>
            </a:r>
          </a:p>
        </p:txBody>
      </p:sp>
      <p:sp>
        <p:nvSpPr>
          <p:cNvPr id="14" name="Стрелка вправо 13"/>
          <p:cNvSpPr/>
          <p:nvPr/>
        </p:nvSpPr>
        <p:spPr>
          <a:xfrm>
            <a:off x="1717535" y="1406214"/>
            <a:ext cx="500034" cy="428628"/>
          </a:xfrm>
          <a:prstGeom prst="rightArrow">
            <a:avLst/>
          </a:prstGeom>
          <a:solidFill>
            <a:srgbClr val="0000FF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5129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0826790"/>
              </p:ext>
            </p:extLst>
          </p:nvPr>
        </p:nvGraphicFramePr>
        <p:xfrm>
          <a:off x="584826" y="1038224"/>
          <a:ext cx="11165835" cy="543789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034273"/>
                <a:gridCol w="1225221"/>
                <a:gridCol w="1223366"/>
                <a:gridCol w="1133223"/>
                <a:gridCol w="1313508"/>
                <a:gridCol w="1236244"/>
              </a:tblGrid>
              <a:tr h="613419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 </a:t>
                      </a:r>
                      <a:r>
                        <a:rPr lang="ru-RU" sz="180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расходов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г.</a:t>
                      </a: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2021 г.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г.</a:t>
                      </a: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</a:t>
                      </a:r>
                    </a:p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исполнения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Динамика (%)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497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033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Оплата труда и начисления на выплаты по оплате труда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391 651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454 182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450 780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99,3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15,1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42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Оплата работ, услуг, из них: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74 194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138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82 833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71,3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11,6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услуги связи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1 432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1 415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1 325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93,6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-7,5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42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транспортные услуги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1 343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1 878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1 860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99,0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38,5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коммунальные</a:t>
                      </a:r>
                      <a:r>
                        <a:rPr lang="ru-RU" sz="18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услуги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40 636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56 998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47 778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83,8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17,6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42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работы,</a:t>
                      </a:r>
                      <a:r>
                        <a:rPr lang="ru-RU" sz="18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услуги по содержанию имущества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20 467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32 238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19 983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62,0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-2,4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прочие работы,</a:t>
                      </a:r>
                      <a:r>
                        <a:rPr lang="ru-RU" sz="1800" b="0" i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услуги</a:t>
                      </a:r>
                      <a:endParaRPr lang="ru-RU" sz="1800" b="0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10 316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14 034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10 924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77,8</a:t>
                      </a:r>
                      <a:endParaRPr lang="ru-RU" sz="1800" b="0" i="1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0" i="1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5,9</a:t>
                      </a:r>
                      <a:endParaRPr lang="ru-RU" sz="1800" b="0" i="1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42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Перечисления другим бюджетам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107 851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127 232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127 232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18,0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Социальное обеспечение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8 702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13 315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13 315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42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Прочие расходы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2 122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1 434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1 159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80,8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-45,4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42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Увеличение стоимости основных средств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22 225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83 544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15 266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18,3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-31,3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4229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Увеличение стоимости материальных запасов</a:t>
                      </a:r>
                      <a:endParaRPr lang="ru-RU" sz="18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41 753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41 045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36 153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88,1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18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-13,4</a:t>
                      </a:r>
                      <a:endParaRPr lang="ru-RU" sz="18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24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45436" marR="45436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648 498</a:t>
                      </a:r>
                      <a:endParaRPr lang="ru-RU" sz="2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837 310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726 738</a:t>
                      </a:r>
                      <a:endParaRPr lang="ru-RU" sz="2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86,8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ru-RU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12,1</a:t>
                      </a:r>
                      <a:endParaRPr lang="ru-RU" sz="2000" b="1" i="0" u="none" strike="noStrike" dirty="0">
                        <a:solidFill>
                          <a:srgbClr val="00206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6679" y="656643"/>
            <a:ext cx="120295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32906" y="136477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расходов бюджета по экономическому содержанию</a:t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2020-2021 годы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058150" y="1047751"/>
            <a:ext cx="1156648" cy="5429249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70662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74560317"/>
              </p:ext>
            </p:extLst>
          </p:nvPr>
        </p:nvGraphicFramePr>
        <p:xfrm>
          <a:off x="1050878" y="1599181"/>
          <a:ext cx="9867331" cy="4747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2906" y="136477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расходов бюджета по программным и непрограммным мероприятиям за 2021 год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0452" y="1107019"/>
            <a:ext cx="120295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760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10327" y="533532"/>
            <a:ext cx="975011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32906" y="136477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расходов бюджета по муниципальным программам</a:t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за 2021 год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518677197"/>
              </p:ext>
            </p:extLst>
          </p:nvPr>
        </p:nvGraphicFramePr>
        <p:xfrm>
          <a:off x="152400" y="952947"/>
          <a:ext cx="11666561" cy="5481386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8358916"/>
                <a:gridCol w="1060680"/>
                <a:gridCol w="1102548"/>
                <a:gridCol w="1144417"/>
              </a:tblGrid>
              <a:tr h="39960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исполнено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исполнения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1967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5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5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781 316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673 044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86,1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57327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МП «Развитие образования»</a:t>
                      </a: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500 993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477 400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95,3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2553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МП «Развитие культуры в Зиминском районе»</a:t>
                      </a: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16 156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15 369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95,1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6837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МП «Оказание содействия по сохранению и улучшению здоровья населения  Зиминского района»</a:t>
                      </a: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232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82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35,3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19902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МП «Развитие физической </a:t>
                      </a:r>
                      <a:r>
                        <a:rPr lang="ru-RU" sz="15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культуры и спорта в </a:t>
                      </a:r>
                      <a:r>
                        <a:rPr lang="ru-RU" sz="15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Зиминском  районе»</a:t>
                      </a: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9 144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5 548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60,7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0873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МП «Экономическое развитие»</a:t>
                      </a: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4,7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43627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МП «Развитие инженерной инфраструктуры и дорожного хозяйства на территории Зиминского района»</a:t>
                      </a: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14 182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4 589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32,4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МП </a:t>
                      </a:r>
                      <a:r>
                        <a:rPr lang="ru-RU" sz="15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500" b="1" kern="1200" dirty="0" smtClean="0">
                          <a:solidFill>
                            <a:srgbClr val="000099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Охрана окружающей среды в Зиминском районе</a:t>
                      </a:r>
                      <a:r>
                        <a:rPr lang="ru-RU" sz="15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 </a:t>
                      </a: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69 785</a:t>
                      </a: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6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22418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МП «Охрана труда»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01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МП «Безопасность в Зиминском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районе»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4 227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3 842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90,9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196232"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МП «Молодежь Зиминского района»</a:t>
                      </a: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345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649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МП «Профилактика правонарушений в Зиминском районе»</a:t>
                      </a: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576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2885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МП </a:t>
                      </a:r>
                      <a:r>
                        <a:rPr lang="ru-RU" sz="15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«Здоровое поколение»</a:t>
                      </a:r>
                      <a:endParaRPr lang="ru-RU" sz="15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184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33163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МП «Управление муниципальными финансами Зиминского районного муниципального образования»</a:t>
                      </a: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165 203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164 919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99,8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3868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500" b="1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МП «Доступная среда для инвалидов и маломобильных групп населения Зиминского района»</a:t>
                      </a: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109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100,0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11258550" y="2381250"/>
            <a:ext cx="514350" cy="178117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741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2906" y="453477"/>
            <a:ext cx="975011" cy="307777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32906" y="0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расходов бюджета по непрограммным мероприятиям за 2021 год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612373467"/>
              </p:ext>
            </p:extLst>
          </p:nvPr>
        </p:nvGraphicFramePr>
        <p:xfrm>
          <a:off x="175756" y="690367"/>
          <a:ext cx="11806695" cy="5425808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8313628"/>
                <a:gridCol w="1118061"/>
                <a:gridCol w="1184380"/>
                <a:gridCol w="1190626"/>
              </a:tblGrid>
              <a:tr h="4479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исполнено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исполнения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20165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ВСЕГО:</a:t>
                      </a:r>
                      <a:endParaRPr lang="ru-RU" sz="1600" b="1" dirty="0"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55 994</a:t>
                      </a:r>
                      <a:endParaRPr lang="ru-RU" sz="1800" b="1" dirty="0"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99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53 694</a:t>
                      </a:r>
                      <a:endParaRPr lang="ru-RU" sz="1800" b="1" dirty="0">
                        <a:solidFill>
                          <a:srgbClr val="000099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95,9</a:t>
                      </a:r>
                      <a:endParaRPr lang="ru-RU" sz="18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2361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Обеспечение деятельности органов местного самоуправления муниципального образования Зиминского района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45 220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43 292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95,7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2553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Резервный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фонд 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447288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Выплаты ежемесячных доплат к трудовой пенсии лицам,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замещавшим муниципальные должности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8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322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4 322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40420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Ежемесячная денежная выплата гражданам удостоенным почетного звания «Почетный гражданин ЗРМО»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435801"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Премирование физических лиц за достижения в области культуры, искусства, образования, науки, в иных областях</a:t>
                      </a: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175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85,4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47457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Проведение Всероссийской переписи населения 2020 года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280332">
                <a:tc>
                  <a:txBody>
                    <a:bodyPr/>
                    <a:lstStyle/>
                    <a:p>
                      <a:pPr marL="0" marR="0" indent="0" algn="l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Предоставление гражданам субсидий на оплату жилых помещений</a:t>
                      </a:r>
                      <a:r>
                        <a:rPr lang="ru-RU" sz="1600" b="1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 коммунальных услуг</a:t>
                      </a:r>
                      <a:endParaRPr lang="ru-RU" sz="1600" b="1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4 892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4 892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01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Организация в границах поселения </a:t>
                      </a:r>
                      <a:r>
                        <a:rPr lang="ru-RU" sz="16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электро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-, тепло-, </a:t>
                      </a:r>
                      <a:r>
                        <a:rPr lang="ru-RU" sz="16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газо</a:t>
                      </a: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и водоснабжения населения, водоотведения, снабжения населения топливом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301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МБТ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осуществление части полномочий по решению вопросов местного значения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100,0</a:t>
                      </a: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  <a:tr h="30139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 на владение,</a:t>
                      </a:r>
                      <a:r>
                        <a:rPr lang="ru-RU" sz="16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пользование и распоряжение муниципальным имуществом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728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686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94,2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53116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Объект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67175191"/>
              </p:ext>
            </p:extLst>
          </p:nvPr>
        </p:nvGraphicFramePr>
        <p:xfrm>
          <a:off x="573206" y="909548"/>
          <a:ext cx="10399593" cy="5948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287497" y="204716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муниципального района в 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2019-2021 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годы 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3953" y="1058838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1890066" y="1200739"/>
            <a:ext cx="1020718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683 015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594203" y="1017292"/>
            <a:ext cx="113739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726 738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5191840" y="1517961"/>
            <a:ext cx="116737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648 498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6831240" y="869218"/>
            <a:ext cx="1330164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+ 78 240</a:t>
            </a:r>
            <a:endParaRPr lang="ru-RU" sz="20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+ 12,1%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3587218" y="905044"/>
            <a:ext cx="1284312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- 34 517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- 5,1%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3442334" y="4120652"/>
            <a:ext cx="1128070" cy="651373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- 39 944</a:t>
            </a: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- 8,0 %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6"/>
          <p:cNvSpPr txBox="1"/>
          <p:nvPr/>
        </p:nvSpPr>
        <p:spPr>
          <a:xfrm>
            <a:off x="3426952" y="2134064"/>
            <a:ext cx="1046350" cy="562231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5 427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2,9 %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952402" y="2263607"/>
            <a:ext cx="985776" cy="51598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19 716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10,3 %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6926731" y="3968252"/>
            <a:ext cx="1305830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+ 58 524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+ 12,8 %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3461753" y="4737432"/>
            <a:ext cx="942650" cy="3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907581" y="1611057"/>
            <a:ext cx="1158687" cy="922"/>
          </a:xfrm>
          <a:prstGeom prst="straightConnector1">
            <a:avLst/>
          </a:prstGeom>
          <a:ln w="3492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507015" y="1649059"/>
            <a:ext cx="1185047" cy="2866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6974256" y="4594257"/>
            <a:ext cx="942650" cy="300"/>
          </a:xfrm>
          <a:prstGeom prst="straightConnector1">
            <a:avLst/>
          </a:prstGeom>
          <a:ln w="3492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3466289" y="2716859"/>
            <a:ext cx="942650" cy="300"/>
          </a:xfrm>
          <a:prstGeom prst="straightConnector1">
            <a:avLst/>
          </a:prstGeom>
          <a:ln w="3492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6972456" y="2834666"/>
            <a:ext cx="942650" cy="300"/>
          </a:xfrm>
          <a:prstGeom prst="straightConnector1">
            <a:avLst/>
          </a:prstGeom>
          <a:ln w="3492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6"/>
          <p:cNvSpPr txBox="1"/>
          <p:nvPr/>
        </p:nvSpPr>
        <p:spPr>
          <a:xfrm>
            <a:off x="8762344" y="5178228"/>
            <a:ext cx="825579" cy="36921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70,6%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1970524" y="5130602"/>
            <a:ext cx="825579" cy="36921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71,6%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5400837" y="5270532"/>
            <a:ext cx="825579" cy="36921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72,9%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512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53414" y="390509"/>
            <a:ext cx="11422505" cy="53226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межбюджетных трансфертов поселениям Зиминского района</a:t>
            </a:r>
            <a:b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году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36291301"/>
              </p:ext>
            </p:extLst>
          </p:nvPr>
        </p:nvGraphicFramePr>
        <p:xfrm>
          <a:off x="619126" y="1861706"/>
          <a:ext cx="10972799" cy="38999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6257924"/>
                <a:gridCol w="1238250"/>
                <a:gridCol w="1600200"/>
                <a:gridCol w="1876425"/>
              </a:tblGrid>
              <a:tr h="251235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</a:t>
                      </a:r>
                      <a:r>
                        <a:rPr lang="ru-RU" sz="2000" b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МБТ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</a:p>
                  </a:txBody>
                  <a:tcPr marL="72000" marR="72000" marT="72000" marB="72000" anchor="ctr"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том числе</a:t>
                      </a:r>
                      <a:endParaRPr lang="ru-RU" sz="20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525" marT="72000" marB="0"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97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</a:t>
                      </a:r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районного бюджета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 счет средств областного бюджета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72000" anchor="ctr">
                    <a:solidFill>
                      <a:schemeClr val="bg1"/>
                    </a:solidFill>
                  </a:tcPr>
                </a:tc>
              </a:tr>
              <a:tr h="6887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Выравнивание уровня бюджетной обеспеченности поселений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525" marT="720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113 972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3600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1 129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3600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112 843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36000" anchor="b">
                    <a:solidFill>
                      <a:schemeClr val="bg1"/>
                    </a:solidFill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сбалансированности бюджетов поселений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525" marT="7200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13 259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3600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13 259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36000" anchor="b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36000" anchor="b">
                    <a:solidFill>
                      <a:schemeClr val="bg1"/>
                    </a:solidFill>
                  </a:tcPr>
                </a:tc>
              </a:tr>
              <a:tr h="2512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Осуществление части полномочий по решению вопросов местного значения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525" marT="72000" marB="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3600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3600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3600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5123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 dirty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ВСЕГО: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9525" marT="72000" marB="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127 232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3600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14 389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3600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ru-RU" sz="2000" b="1" i="0" u="none" strike="noStrike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112 843</a:t>
                      </a:r>
                      <a:endParaRPr lang="ru-RU" sz="2000" b="1" i="0" u="none" strike="noStrike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72000" marB="36000" anchor="b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821035" y="1410268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590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Объект 1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82865238"/>
              </p:ext>
            </p:extLst>
          </p:nvPr>
        </p:nvGraphicFramePr>
        <p:xfrm>
          <a:off x="525581" y="1641785"/>
          <a:ext cx="10399593" cy="5216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9" name="Заголовок 1"/>
          <p:cNvSpPr>
            <a:spLocks noGrp="1"/>
          </p:cNvSpPr>
          <p:nvPr>
            <p:ph type="title"/>
          </p:nvPr>
        </p:nvSpPr>
        <p:spPr>
          <a:xfrm>
            <a:off x="287497" y="204716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межбюджетных трансфертов (финансовой помощи)</a:t>
            </a:r>
            <a:b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поселениям Зиминского района в 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2019-2021 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годы 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3953" y="1058838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1815804" y="1999287"/>
            <a:ext cx="1020718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111 978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8476104" y="1602932"/>
            <a:ext cx="113739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127 231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5039994" y="2206430"/>
            <a:ext cx="1167372" cy="357190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106 450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6880759" y="1224723"/>
            <a:ext cx="1225015" cy="708852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+ 20 781</a:t>
            </a:r>
            <a:endParaRPr lang="ru-RU" sz="2000" b="1" dirty="0" smtClean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+ 19,5 %</a:t>
            </a:r>
            <a:endParaRPr lang="ru-RU" sz="20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6"/>
          <p:cNvSpPr txBox="1"/>
          <p:nvPr/>
        </p:nvSpPr>
        <p:spPr>
          <a:xfrm>
            <a:off x="3355374" y="1260437"/>
            <a:ext cx="1284312" cy="76593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- 5 528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- 4,9 %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6"/>
          <p:cNvSpPr txBox="1"/>
          <p:nvPr/>
        </p:nvSpPr>
        <p:spPr>
          <a:xfrm>
            <a:off x="3440481" y="4287601"/>
            <a:ext cx="1128070" cy="57014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- 5 786</a:t>
            </a:r>
            <a:endParaRPr lang="ru-RU" sz="1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- 5,7 %</a:t>
            </a:r>
            <a:endParaRPr lang="ru-RU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6"/>
          <p:cNvSpPr txBox="1"/>
          <p:nvPr/>
        </p:nvSpPr>
        <p:spPr>
          <a:xfrm>
            <a:off x="3490731" y="2288027"/>
            <a:ext cx="1046350" cy="562231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258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2,6%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6"/>
          <p:cNvSpPr txBox="1"/>
          <p:nvPr/>
        </p:nvSpPr>
        <p:spPr>
          <a:xfrm>
            <a:off x="6971452" y="2196932"/>
            <a:ext cx="985776" cy="515986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4 233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+ 41,7%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6"/>
          <p:cNvSpPr txBox="1"/>
          <p:nvPr/>
        </p:nvSpPr>
        <p:spPr>
          <a:xfrm>
            <a:off x="6973390" y="4278076"/>
            <a:ext cx="999035" cy="560624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+ 16 548</a:t>
            </a:r>
            <a:endParaRPr lang="ru-RU" sz="1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+ 17,2 %</a:t>
            </a:r>
            <a:endParaRPr lang="ru-RU" sz="1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3533844" y="4863005"/>
            <a:ext cx="942650" cy="3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6885287" y="1959057"/>
            <a:ext cx="1158687" cy="922"/>
          </a:xfrm>
          <a:prstGeom prst="straightConnector1">
            <a:avLst/>
          </a:prstGeom>
          <a:ln w="3492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3343344" y="1978712"/>
            <a:ext cx="1185047" cy="2866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7052006" y="4877585"/>
            <a:ext cx="942650" cy="300"/>
          </a:xfrm>
          <a:prstGeom prst="straightConnector1">
            <a:avLst/>
          </a:prstGeom>
          <a:ln w="3492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flipV="1">
            <a:off x="3494864" y="2831159"/>
            <a:ext cx="942650" cy="300"/>
          </a:xfrm>
          <a:prstGeom prst="straightConnector1">
            <a:avLst/>
          </a:prstGeom>
          <a:ln w="3492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V="1">
            <a:off x="6983781" y="2789118"/>
            <a:ext cx="942650" cy="300"/>
          </a:xfrm>
          <a:prstGeom prst="straightConnector1">
            <a:avLst/>
          </a:prstGeom>
          <a:ln w="34925">
            <a:solidFill>
              <a:srgbClr val="0000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6"/>
          <p:cNvSpPr txBox="1"/>
          <p:nvPr/>
        </p:nvSpPr>
        <p:spPr>
          <a:xfrm>
            <a:off x="2017749" y="4863306"/>
            <a:ext cx="825579" cy="36921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89,6%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TextBox 6"/>
          <p:cNvSpPr txBox="1"/>
          <p:nvPr/>
        </p:nvSpPr>
        <p:spPr>
          <a:xfrm>
            <a:off x="5373268" y="4853781"/>
            <a:ext cx="825579" cy="36921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91,2%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6"/>
          <p:cNvSpPr txBox="1"/>
          <p:nvPr/>
        </p:nvSpPr>
        <p:spPr>
          <a:xfrm>
            <a:off x="8639890" y="4863305"/>
            <a:ext cx="825579" cy="369219"/>
          </a:xfrm>
          <a:prstGeom prst="rect">
            <a:avLst/>
          </a:prstGeom>
          <a:noFill/>
          <a:ln w="9525" cmpd="sng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 anchor="t"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6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90,5%</a:t>
            </a:r>
            <a:endParaRPr lang="ru-RU" sz="16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0077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354413" y="1021971"/>
            <a:ext cx="6994390" cy="1273895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на 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01.01.2020 г. – 0 тыс. рублей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54413" y="4284742"/>
            <a:ext cx="6994390" cy="83251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на 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01.01.2021 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0 тыс. 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2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2354413" y="2462057"/>
            <a:ext cx="1937982" cy="1490303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</a:t>
            </a:r>
          </a:p>
          <a:p>
            <a:pPr algn="ctr"/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тыс. руб.</a:t>
            </a:r>
            <a:endParaRPr lang="ru-RU" sz="1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7366539" y="2462057"/>
            <a:ext cx="2047164" cy="1490303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Погашение</a:t>
            </a:r>
          </a:p>
          <a:p>
            <a:pPr algn="ctr"/>
            <a:r>
              <a:rPr lang="ru-RU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тыс. руб.</a:t>
            </a:r>
            <a:endParaRPr lang="ru-RU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4376184" y="2360239"/>
            <a:ext cx="2906566" cy="169394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9525" cap="flat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кредиты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кредиты от кредитных организаций</a:t>
            </a:r>
          </a:p>
        </p:txBody>
      </p:sp>
    </p:spTree>
    <p:extLst>
      <p:ext uri="{BB962C8B-B14F-4D97-AF65-F5344CB8AC3E}">
        <p14:creationId xmlns:p14="http://schemas.microsoft.com/office/powerpoint/2010/main" xmlns="" val="389361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23975" y="141296"/>
            <a:ext cx="11422505" cy="53226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резервного фонда в 2021 году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423975" y="623787"/>
            <a:ext cx="10890019" cy="1041390"/>
          </a:xfrm>
          <a:prstGeom prst="rect">
            <a:avLst/>
          </a:prstGeom>
          <a:solidFill>
            <a:schemeClr val="bg1"/>
          </a:solidFill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направляются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финансовое обеспечение непредвиденных расходов, в том числе на проведение аварийно-восстановительных работ и иных мероприятий, связанных с ликвидацией последствий стихийных бедствий и других чрезвычайных ситуаций, а также на иные мероприятия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1516464" y="2155272"/>
            <a:ext cx="8993875" cy="1088751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Размер резервного фонда на 2021 г. </a:t>
            </a:r>
            <a:r>
              <a:rPr lang="ru-RU" sz="2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300 тыс. рублей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554564" y="3260935"/>
            <a:ext cx="8993875" cy="83251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ликвидацию последствий чрезвычайной ситуации, возникшей в результате паводка </a:t>
            </a:r>
            <a:r>
              <a:rPr lang="ru-RU" sz="20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производились</a:t>
            </a:r>
            <a:endParaRPr lang="ru-RU" sz="2000" b="1" dirty="0">
              <a:solidFill>
                <a:srgbClr val="0000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2652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47056" y="1878300"/>
            <a:ext cx="120295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80561" y="223182"/>
            <a:ext cx="11422505" cy="53226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муниципального дорожного фонда в 2021 году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77438618"/>
              </p:ext>
            </p:extLst>
          </p:nvPr>
        </p:nvGraphicFramePr>
        <p:xfrm>
          <a:off x="873454" y="2247632"/>
          <a:ext cx="10563368" cy="2475684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5845373"/>
                <a:gridCol w="1633887"/>
                <a:gridCol w="1535551"/>
                <a:gridCol w="1548557"/>
              </a:tblGrid>
              <a:tr h="3583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Наименование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8000" marR="108000" marT="72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план</a:t>
                      </a:r>
                    </a:p>
                  </a:txBody>
                  <a:tcPr marL="108000" marR="108000" marT="72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исполнено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8000" marR="108000" marT="72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% исполнения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8000" marR="108000" marT="72000" marB="36000" anchor="ctr">
                    <a:solidFill>
                      <a:schemeClr val="bg1"/>
                    </a:solidFill>
                  </a:tcPr>
                </a:tc>
              </a:tr>
              <a:tr h="28043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ОБЪЕМ</a:t>
                      </a:r>
                      <a:r>
                        <a:rPr lang="ru-RU" sz="1800" b="1" baseline="0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ДОРОЖНОГО ФОНДА, из них:</a:t>
                      </a:r>
                      <a:endParaRPr lang="ru-RU" sz="1800" b="1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8000" marR="108000" marT="72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13 150</a:t>
                      </a:r>
                      <a:endParaRPr lang="ru-RU" sz="1800" b="1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8000" marR="108000" marT="72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00CC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3 640</a:t>
                      </a:r>
                      <a:endParaRPr lang="ru-RU" sz="1800" b="1" dirty="0">
                        <a:solidFill>
                          <a:srgbClr val="0000CC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8000" marR="108000" marT="72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rgbClr val="0000CC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27,7</a:t>
                      </a:r>
                      <a:endParaRPr lang="ru-RU" sz="1800" b="1" i="0" u="none" strike="noStrike" dirty="0">
                        <a:solidFill>
                          <a:srgbClr val="0000CC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22901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Содержание автомобильных дорог общего пользования и искусственных сооружений на них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4 200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1 126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26,8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>
                    <a:solidFill>
                      <a:schemeClr val="bg1"/>
                    </a:solidFill>
                  </a:tcPr>
                </a:tc>
              </a:tr>
              <a:tr h="27902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kern="1200" dirty="0" smtClean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Ремонт автомобильных дорог общего пользования и искусственных сооружений на них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8 950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2 514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28,1</a:t>
                      </a:r>
                      <a:endParaRPr lang="ru-RU" sz="18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72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7" name="Rectangle 18"/>
          <p:cNvSpPr>
            <a:spLocks noChangeArrowheads="1"/>
          </p:cNvSpPr>
          <p:nvPr/>
        </p:nvSpPr>
        <p:spPr bwMode="auto">
          <a:xfrm>
            <a:off x="546803" y="836910"/>
            <a:ext cx="10890019" cy="1041390"/>
          </a:xfrm>
          <a:prstGeom prst="rect">
            <a:avLst/>
          </a:prstGeom>
          <a:solidFill>
            <a:schemeClr val="bg1"/>
          </a:solidFill>
          <a:ln w="9525" cap="flat">
            <a:noFill/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Порядок формирования и использования бюджетных ассигнований муниципального дорожного фонда Зиминского районного муниципального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 утвержден решением Думы Зиминского муниципального района от 27.11.2013 г. № 321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5501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0F0C1591-7F72-4D0D-8DF6-706D1B5031D6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734096" y="108144"/>
            <a:ext cx="10238704" cy="97153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исполнения бюджета</a:t>
            </a:r>
            <a:b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(закреплены гл. 24 Бюджетного кодекса РФ)</a:t>
            </a:r>
          </a:p>
        </p:txBody>
      </p:sp>
      <p:sp>
        <p:nvSpPr>
          <p:cNvPr id="16" name="Стрелка вправо 15"/>
          <p:cNvSpPr/>
          <p:nvPr/>
        </p:nvSpPr>
        <p:spPr>
          <a:xfrm>
            <a:off x="1884207" y="1978285"/>
            <a:ext cx="2449521" cy="612253"/>
          </a:xfrm>
          <a:prstGeom prst="rightArrow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</a:t>
            </a:r>
          </a:p>
        </p:txBody>
      </p:sp>
      <p:sp>
        <p:nvSpPr>
          <p:cNvPr id="19" name="Стрелка вправо 18"/>
          <p:cNvSpPr/>
          <p:nvPr/>
        </p:nvSpPr>
        <p:spPr>
          <a:xfrm>
            <a:off x="1862897" y="1160523"/>
            <a:ext cx="2470831" cy="607179"/>
          </a:xfrm>
          <a:prstGeom prst="rightArrow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</a:t>
            </a:r>
          </a:p>
        </p:txBody>
      </p:sp>
      <p:sp>
        <p:nvSpPr>
          <p:cNvPr id="20" name="Стрелка вправо 19"/>
          <p:cNvSpPr/>
          <p:nvPr/>
        </p:nvSpPr>
        <p:spPr>
          <a:xfrm>
            <a:off x="1884207" y="2841778"/>
            <a:ext cx="2451516" cy="688024"/>
          </a:xfrm>
          <a:prstGeom prst="rightArrow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</a:t>
            </a:r>
          </a:p>
        </p:txBody>
      </p:sp>
      <p:sp>
        <p:nvSpPr>
          <p:cNvPr id="22" name="Стрелка вправо 21"/>
          <p:cNvSpPr/>
          <p:nvPr/>
        </p:nvSpPr>
        <p:spPr>
          <a:xfrm>
            <a:off x="1862897" y="3682364"/>
            <a:ext cx="2472827" cy="690601"/>
          </a:xfrm>
          <a:prstGeom prst="rightArrow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</a:t>
            </a:r>
          </a:p>
        </p:txBody>
      </p:sp>
      <p:sp>
        <p:nvSpPr>
          <p:cNvPr id="24" name="Стрелка вправо 23"/>
          <p:cNvSpPr/>
          <p:nvPr/>
        </p:nvSpPr>
        <p:spPr>
          <a:xfrm>
            <a:off x="1862895" y="4657474"/>
            <a:ext cx="2470832" cy="708353"/>
          </a:xfrm>
          <a:prstGeom prst="rightArrow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</a:t>
            </a:r>
          </a:p>
        </p:txBody>
      </p:sp>
      <p:sp>
        <p:nvSpPr>
          <p:cNvPr id="26" name="Стрелка вправо 25"/>
          <p:cNvSpPr/>
          <p:nvPr/>
        </p:nvSpPr>
        <p:spPr>
          <a:xfrm>
            <a:off x="1862896" y="5560000"/>
            <a:ext cx="2470831" cy="663924"/>
          </a:xfrm>
          <a:prstGeom prst="rightArrow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Принципы</a:t>
            </a:r>
          </a:p>
        </p:txBody>
      </p:sp>
      <p:sp>
        <p:nvSpPr>
          <p:cNvPr id="28" name="Rectangle 18"/>
          <p:cNvSpPr>
            <a:spLocks noChangeArrowheads="1"/>
          </p:cNvSpPr>
          <p:nvPr/>
        </p:nvSpPr>
        <p:spPr bwMode="auto">
          <a:xfrm>
            <a:off x="4504842" y="1189711"/>
            <a:ext cx="5889541" cy="452514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января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31 декабря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18"/>
          <p:cNvSpPr>
            <a:spLocks noChangeArrowheads="1"/>
          </p:cNvSpPr>
          <p:nvPr/>
        </p:nvSpPr>
        <p:spPr bwMode="auto">
          <a:xfrm>
            <a:off x="4504842" y="1857491"/>
            <a:ext cx="5889541" cy="786890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Зиминского районного муниципального образования</a:t>
            </a:r>
          </a:p>
        </p:txBody>
      </p:sp>
      <p:sp>
        <p:nvSpPr>
          <p:cNvPr id="30" name="Rectangle 18"/>
          <p:cNvSpPr>
            <a:spLocks noChangeArrowheads="1"/>
          </p:cNvSpPr>
          <p:nvPr/>
        </p:nvSpPr>
        <p:spPr bwMode="auto">
          <a:xfrm>
            <a:off x="4489890" y="2813482"/>
            <a:ext cx="5889541" cy="786890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Зиминского районного муниципального образования</a:t>
            </a:r>
          </a:p>
        </p:txBody>
      </p:sp>
      <p:sp>
        <p:nvSpPr>
          <p:cNvPr id="31" name="Rectangle 18"/>
          <p:cNvSpPr>
            <a:spLocks noChangeArrowheads="1"/>
          </p:cNvSpPr>
          <p:nvPr/>
        </p:nvSpPr>
        <p:spPr bwMode="auto">
          <a:xfrm>
            <a:off x="4489890" y="3744029"/>
            <a:ext cx="5889541" cy="654174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Сводная </a:t>
            </a:r>
            <a:r>
              <a:rPr lang="ru-RU" sz="20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бюджетная </a:t>
            </a:r>
            <a:r>
              <a:rPr lang="ru-RU" sz="2000" b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роспись,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кассовый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18"/>
          <p:cNvSpPr>
            <a:spLocks noChangeArrowheads="1"/>
          </p:cNvSpPr>
          <p:nvPr/>
        </p:nvSpPr>
        <p:spPr bwMode="auto">
          <a:xfrm>
            <a:off x="4464933" y="4657474"/>
            <a:ext cx="5889541" cy="654174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Доходы, расходы, источники финансирования дефицита бюджета</a:t>
            </a:r>
          </a:p>
        </p:txBody>
      </p:sp>
      <p:sp>
        <p:nvSpPr>
          <p:cNvPr id="33" name="Rectangle 18"/>
          <p:cNvSpPr>
            <a:spLocks noChangeArrowheads="1"/>
          </p:cNvSpPr>
          <p:nvPr/>
        </p:nvSpPr>
        <p:spPr bwMode="auto">
          <a:xfrm>
            <a:off x="4464934" y="5570920"/>
            <a:ext cx="5889541" cy="654174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Единство кассы и подведомственность расходов</a:t>
            </a:r>
          </a:p>
        </p:txBody>
      </p:sp>
    </p:spTree>
    <p:extLst>
      <p:ext uri="{BB962C8B-B14F-4D97-AF65-F5344CB8AC3E}">
        <p14:creationId xmlns:p14="http://schemas.microsoft.com/office/powerpoint/2010/main" xmlns="" val="277069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86404351"/>
              </p:ext>
            </p:extLst>
          </p:nvPr>
        </p:nvGraphicFramePr>
        <p:xfrm>
          <a:off x="546411" y="1488240"/>
          <a:ext cx="10855013" cy="430140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361739"/>
                <a:gridCol w="1988742"/>
                <a:gridCol w="1798725"/>
                <a:gridCol w="1705807"/>
              </a:tblGrid>
              <a:tr h="676141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50643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из них:</a:t>
                      </a:r>
                      <a:endParaRPr lang="ru-RU" sz="20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930 865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851 009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91,4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70122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неналоговые доходы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123 668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126 305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102,1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46363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807 197</a:t>
                      </a:r>
                      <a:endParaRPr lang="ru-RU" sz="24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724 704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89,8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51601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967 538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828 451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85,6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676141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(-),</a:t>
                      </a:r>
                      <a:r>
                        <a:rPr lang="ru-RU" sz="2000" b="1" baseline="0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ПРОФИЦИТ (+)</a:t>
                      </a:r>
                      <a:endParaRPr lang="ru-RU" sz="20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-36 673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- 22 558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61,5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676141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Справочно:</a:t>
                      </a:r>
                    </a:p>
                    <a:p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(профицит) с учетом суммы снижения остатков средств на счете бюджета</a:t>
                      </a:r>
                      <a:endParaRPr lang="ru-RU" sz="2000" b="1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i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-1 500</a:t>
                      </a:r>
                      <a:endParaRPr lang="ru-RU" sz="2400" b="1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2400" b="1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2400" b="1" i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77334" y="171718"/>
            <a:ext cx="10797742" cy="63965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основных показателей консолидированного бюджета за 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8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6690" y="108759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891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858388232"/>
              </p:ext>
            </p:extLst>
          </p:nvPr>
        </p:nvGraphicFramePr>
        <p:xfrm>
          <a:off x="909877" y="771525"/>
          <a:ext cx="9700974" cy="5553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2906" y="136477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бюджетов поселений за 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2021 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972459" y="561393"/>
            <a:ext cx="120295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885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77334" y="171718"/>
            <a:ext cx="10797742" cy="63965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консолидированного бюджета Зиминского района</a:t>
            </a:r>
            <a:b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2021 </a:t>
            </a: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8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одержимое 2"/>
          <p:cNvSpPr>
            <a:spLocks noGrp="1"/>
          </p:cNvSpPr>
          <p:nvPr>
            <p:ph sz="half" idx="1"/>
          </p:nvPr>
        </p:nvSpPr>
        <p:spPr>
          <a:xfrm>
            <a:off x="841107" y="1231585"/>
            <a:ext cx="4235860" cy="5442169"/>
          </a:xfr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бюджета всего: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828 451 тыс. руб.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 них: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</a:t>
            </a:r>
          </a:p>
          <a:p>
            <a:pPr lvl="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599 506 тыс. руб.</a:t>
            </a:r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поселений</a:t>
            </a:r>
          </a:p>
          <a:p>
            <a:pPr marL="0" lvl="0" indent="0">
              <a:buNone/>
            </a:pP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228 945 тыс. руб. </a:t>
            </a:r>
          </a:p>
          <a:p>
            <a:pPr lvl="0"/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объем внутренних межбюджетных трансфертов 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None/>
            </a:pPr>
            <a:r>
              <a:rPr lang="ru-RU" sz="2000" b="1" dirty="0">
                <a:solidFill>
                  <a:srgbClr val="0066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- 127 232 тыс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руб. </a:t>
            </a:r>
          </a:p>
          <a:p>
            <a:pPr lvl="0">
              <a:buNone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None/>
            </a:pPr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691998787"/>
              </p:ext>
            </p:extLst>
          </p:nvPr>
        </p:nvGraphicFramePr>
        <p:xfrm>
          <a:off x="5230343" y="1562757"/>
          <a:ext cx="5783399" cy="47970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6122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77334" y="171718"/>
            <a:ext cx="10797742" cy="63965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бюджетов поселений Зиминского района за 2021 </a:t>
            </a:r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4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3" name="Диаграмма 12"/>
          <p:cNvGraphicFramePr/>
          <p:nvPr>
            <p:extLst>
              <p:ext uri="{D42A27DB-BD31-4B8C-83A1-F6EECF244321}">
                <p14:modId xmlns:p14="http://schemas.microsoft.com/office/powerpoint/2010/main" xmlns="" val="4115875605"/>
              </p:ext>
            </p:extLst>
          </p:nvPr>
        </p:nvGraphicFramePr>
        <p:xfrm>
          <a:off x="341196" y="904874"/>
          <a:ext cx="11300344" cy="5759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Прямоугольник 13"/>
          <p:cNvSpPr/>
          <p:nvPr/>
        </p:nvSpPr>
        <p:spPr>
          <a:xfrm>
            <a:off x="10043257" y="554194"/>
            <a:ext cx="1227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млн.руб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2321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2248483" y="1600229"/>
            <a:ext cx="6994390" cy="1273895"/>
          </a:xfrm>
          <a:prstGeom prst="downArrowCallout">
            <a:avLst>
              <a:gd name="adj1" fmla="val 25000"/>
              <a:gd name="adj2" fmla="val 25000"/>
              <a:gd name="adj3" fmla="val 22415"/>
              <a:gd name="adj4" fmla="val 66667"/>
            </a:avLst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0" tIns="0" rIns="0" bIns="0" anchor="ctr"/>
          <a:lstStyle/>
          <a:p>
            <a:pPr lvl="0"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на 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01.01.2021 г. – 0 тыс. рублей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354413" y="4872353"/>
            <a:ext cx="6994390" cy="832515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на 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01.01.2022 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– 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тыс</a:t>
            </a:r>
            <a:r>
              <a:rPr lang="ru-RU" sz="20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рублей</a:t>
            </a:r>
            <a:endParaRPr lang="ru-RU" sz="20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2354413" y="3215859"/>
            <a:ext cx="1835304" cy="1490303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</a:t>
            </a:r>
          </a:p>
          <a:p>
            <a:pPr algn="ctr"/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тыс. руб.</a:t>
            </a:r>
            <a:endParaRPr lang="ru-RU" sz="1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7301638" y="3215859"/>
            <a:ext cx="2671037" cy="1490303"/>
          </a:xfrm>
          <a:prstGeom prst="rightArrow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Погашение, списание</a:t>
            </a:r>
          </a:p>
          <a:p>
            <a:pPr algn="ctr"/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тыс. руб.</a:t>
            </a:r>
            <a:endParaRPr lang="ru-RU" sz="16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8"/>
          <p:cNvSpPr>
            <a:spLocks noChangeArrowheads="1"/>
          </p:cNvSpPr>
          <p:nvPr/>
        </p:nvSpPr>
        <p:spPr bwMode="auto">
          <a:xfrm>
            <a:off x="4292395" y="2988036"/>
            <a:ext cx="2906566" cy="169394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  <a:ln w="9525" cap="flat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Бюджетные кредиты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кредиты от кредитных организаций</a:t>
            </a: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677334" y="171718"/>
            <a:ext cx="10797742" cy="63965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долг консолидированного бюджета</a:t>
            </a:r>
            <a:b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Зиминского района за 2021 </a:t>
            </a: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8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85690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8275" y="798394"/>
            <a:ext cx="6842077" cy="5131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726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962033" y="49700"/>
            <a:ext cx="10316053" cy="569423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бюджетного процесса муниципального района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524207" y="2192453"/>
            <a:ext cx="4205064" cy="1566922"/>
          </a:xfrm>
          <a:prstGeom prst="rect">
            <a:avLst/>
          </a:prstGeom>
        </p:spPr>
        <p:txBody>
          <a:bodyPr vert="horz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AutoNum type="arabicParenR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ЗРМО</a:t>
            </a:r>
          </a:p>
          <a:p>
            <a:pPr marL="342900" indent="-342900">
              <a:buAutoNum type="arabicParenR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Дума ЗМР</a:t>
            </a:r>
          </a:p>
          <a:p>
            <a:pPr marL="342900" indent="-342900">
              <a:buAutoNum type="arabicParenR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КСП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ЗРМО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ЗРМО</a:t>
            </a:r>
          </a:p>
          <a:p>
            <a:pPr marL="342900" indent="-342900">
              <a:buAutoNum type="arabicParenR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АЗР</a:t>
            </a:r>
          </a:p>
          <a:p>
            <a:pPr marL="342900" indent="-342900">
              <a:buAutoNum type="arabicParenR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образованию АЗР</a:t>
            </a:r>
          </a:p>
        </p:txBody>
      </p:sp>
      <p:sp>
        <p:nvSpPr>
          <p:cNvPr id="7" name="Стрелка вправо 6"/>
          <p:cNvSpPr/>
          <p:nvPr/>
        </p:nvSpPr>
        <p:spPr>
          <a:xfrm rot="5400000">
            <a:off x="7506321" y="-86320"/>
            <a:ext cx="1489055" cy="2899945"/>
          </a:xfrm>
          <a:prstGeom prst="rightArrow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Получатели бюджетных средств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086471" y="2193682"/>
            <a:ext cx="5440120" cy="2091115"/>
          </a:xfrm>
          <a:prstGeom prst="rect">
            <a:avLst/>
          </a:prstGeom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600" b="1" dirty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муниципальных казенных учреждений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 сфере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образования,</a:t>
            </a:r>
          </a:p>
          <a:p>
            <a:r>
              <a:rPr lang="ru-RU" sz="1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 сфере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</a:p>
          <a:p>
            <a:r>
              <a:rPr lang="ru-RU" sz="1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 сфере физической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</a:t>
            </a:r>
          </a:p>
          <a:p>
            <a:r>
              <a:rPr lang="ru-RU" sz="1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 области предупреждения и ликвидации последствий чрезвычайных ситуаций и области гражданской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обороны</a:t>
            </a:r>
          </a:p>
          <a:p>
            <a:r>
              <a:rPr lang="ru-RU" sz="1600" b="1" dirty="0" smtClean="0">
                <a:solidFill>
                  <a:srgbClr val="0000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прочие сферы (централизованная бухгалтерия)</a:t>
            </a:r>
          </a:p>
          <a:p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трелка вправо 8"/>
          <p:cNvSpPr/>
          <p:nvPr/>
        </p:nvSpPr>
        <p:spPr>
          <a:xfrm rot="5400000">
            <a:off x="2372216" y="-228886"/>
            <a:ext cx="1573330" cy="3269348"/>
          </a:xfrm>
          <a:prstGeom prst="rightArrow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</a:t>
            </a:r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распорядители</a:t>
            </a:r>
          </a:p>
          <a:p>
            <a:pPr algn="ctr"/>
            <a:r>
              <a:rPr lang="ru-RU" sz="16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(распорядители) </a:t>
            </a:r>
            <a:r>
              <a:rPr lang="ru-RU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бюджетных средств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6120060" y="5535167"/>
            <a:ext cx="4597735" cy="816078"/>
          </a:xfrm>
          <a:prstGeom prst="rect">
            <a:avLst/>
          </a:prstGeom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Зиминского районного муниципального образования</a:t>
            </a: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1524207" y="5110845"/>
            <a:ext cx="3811315" cy="1593912"/>
          </a:xfrm>
          <a:prstGeom prst="rect">
            <a:avLst/>
          </a:prstGeom>
        </p:spPr>
        <p:txBody>
          <a:bodyPr vert="horz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2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buAutoNum type="arabicParenR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ЗРМО</a:t>
            </a:r>
          </a:p>
          <a:p>
            <a:pPr marL="342900" indent="-342900">
              <a:buAutoNum type="arabicParenR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КСП </a:t>
            </a:r>
            <a:r>
              <a:rPr lang="ru-RU" sz="1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ЗРМО</a:t>
            </a:r>
            <a:endParaRPr lang="ru-RU" sz="1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arenR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Финансовое управление ЗРМО</a:t>
            </a:r>
          </a:p>
          <a:p>
            <a:pPr marL="342900" indent="-342900">
              <a:buAutoNum type="arabicParenR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культуре АЗР</a:t>
            </a:r>
          </a:p>
          <a:p>
            <a:pPr marL="342900" indent="-342900">
              <a:buAutoNum type="arabicParenR"/>
            </a:pPr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 по образованию АЗР</a:t>
            </a:r>
          </a:p>
        </p:txBody>
      </p:sp>
      <p:sp>
        <p:nvSpPr>
          <p:cNvPr id="12" name="Стрелка вправо 11"/>
          <p:cNvSpPr/>
          <p:nvPr/>
        </p:nvSpPr>
        <p:spPr>
          <a:xfrm rot="5400000">
            <a:off x="2616764" y="3005149"/>
            <a:ext cx="1269317" cy="3454432"/>
          </a:xfrm>
          <a:prstGeom prst="rightArrow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администраторы доходов</a:t>
            </a:r>
          </a:p>
        </p:txBody>
      </p:sp>
      <p:sp>
        <p:nvSpPr>
          <p:cNvPr id="13" name="Стрелка вправо 12"/>
          <p:cNvSpPr/>
          <p:nvPr/>
        </p:nvSpPr>
        <p:spPr>
          <a:xfrm rot="5400000">
            <a:off x="7839279" y="3059303"/>
            <a:ext cx="1610922" cy="3687729"/>
          </a:xfrm>
          <a:prstGeom prst="rightArrow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>
            <a:noAutofit/>
          </a:bodyPr>
          <a:lstStyle/>
          <a:p>
            <a:pPr algn="ctr"/>
            <a:r>
              <a:rPr lang="ru-RU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Главные администраторы источников финансирования дефицита бюджета</a:t>
            </a:r>
          </a:p>
        </p:txBody>
      </p:sp>
    </p:spTree>
    <p:extLst>
      <p:ext uri="{BB962C8B-B14F-4D97-AF65-F5344CB8AC3E}">
        <p14:creationId xmlns:p14="http://schemas.microsoft.com/office/powerpoint/2010/main" xmlns="" val="153335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171718"/>
            <a:ext cx="10797742" cy="63965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плановые показатели </a:t>
            </a:r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бюджета на 2021 </a:t>
            </a: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8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227772" y="621330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248218" y="900155"/>
          <a:ext cx="11753282" cy="5812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Скругленный прямоугольник 12"/>
          <p:cNvSpPr/>
          <p:nvPr/>
        </p:nvSpPr>
        <p:spPr>
          <a:xfrm>
            <a:off x="1197744" y="3764210"/>
            <a:ext cx="1488306" cy="68258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+ 211 214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+ 35,7%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737509" y="3765562"/>
            <a:ext cx="1510765" cy="682580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+ 230 964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+ 38,8%</a:t>
            </a:r>
            <a:endParaRPr lang="ru-RU" sz="20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7263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86404351"/>
              </p:ext>
            </p:extLst>
          </p:nvPr>
        </p:nvGraphicFramePr>
        <p:xfrm>
          <a:off x="923925" y="1488239"/>
          <a:ext cx="10391776" cy="3779085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132927"/>
                <a:gridCol w="1903873"/>
                <a:gridCol w="1721964"/>
                <a:gridCol w="1633012"/>
              </a:tblGrid>
              <a:tr h="775343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Показатели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Исполнено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580734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из них:</a:t>
                      </a:r>
                      <a:endParaRPr lang="ru-RU" sz="20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814 360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744 460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91,4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524279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</a:t>
                      </a:r>
                      <a:r>
                        <a:rPr lang="ru-RU" sz="200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неналоговые доходы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80 755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922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102,7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531663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605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661 538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90,2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59172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РАСХОДЫ</a:t>
                      </a:r>
                      <a:endParaRPr lang="ru-RU" sz="20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837 310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726 738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86,8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75343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ДЕФИЦИТ (-),</a:t>
                      </a:r>
                      <a:r>
                        <a:rPr lang="ru-RU" sz="2000" b="1" baseline="0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ПРОФИЦИТ (+)</a:t>
                      </a:r>
                      <a:endParaRPr lang="ru-RU" sz="20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-22 950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sz="2400" b="1" dirty="0" smtClean="0">
                          <a:solidFill>
                            <a:srgbClr val="000099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17 722</a:t>
                      </a:r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ru-RU" sz="2400" b="1" dirty="0">
                        <a:solidFill>
                          <a:srgbClr val="000099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677334" y="171718"/>
            <a:ext cx="10797742" cy="63965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Исполнение основных показателей бюджета за 2021 </a:t>
            </a:r>
            <a:r>
              <a:rPr lang="ru-RU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год</a:t>
            </a:r>
            <a:endParaRPr lang="ru-RU" sz="28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6690" y="1087594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891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Объект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48864327"/>
              </p:ext>
            </p:extLst>
          </p:nvPr>
        </p:nvGraphicFramePr>
        <p:xfrm>
          <a:off x="677863" y="791571"/>
          <a:ext cx="10909086" cy="38896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32906" y="136477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Доходы бюджета за 2021 год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9164522"/>
              </p:ext>
            </p:extLst>
          </p:nvPr>
        </p:nvGraphicFramePr>
        <p:xfrm>
          <a:off x="2322435" y="4917994"/>
          <a:ext cx="8286810" cy="1807623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766731"/>
                <a:gridCol w="1506693"/>
                <a:gridCol w="1506693"/>
                <a:gridCol w="1506693"/>
              </a:tblGrid>
              <a:tr h="418281">
                <a:tc>
                  <a:txBody>
                    <a:bodyPr/>
                    <a:lstStyle/>
                    <a:p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% исполнения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12042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ДОХОДЫ, ВСЕГО:</a:t>
                      </a:r>
                      <a:endParaRPr lang="ru-RU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814 360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744 460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91,4</a:t>
                      </a: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436023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Налоговые и неналоговые доходы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80 755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82 922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102,7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12042">
                <a:tc>
                  <a:txBody>
                    <a:bodyPr/>
                    <a:lstStyle/>
                    <a:p>
                      <a:r>
                        <a:rPr lang="ru-RU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Безвозмездные поступления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733 605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661 538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90,2</a:t>
                      </a:r>
                      <a:endParaRPr lang="ru-RU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9528338" y="4600846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9773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314794" y="0"/>
            <a:ext cx="11258082" cy="704832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Нормативы отчислений основных налоговых и неналоговых </a:t>
            </a:r>
            <a:r>
              <a:rPr lang="ru-RU" sz="24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доходов в бюджет</a:t>
            </a:r>
            <a:endParaRPr lang="ru-RU" sz="24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0113006"/>
              </p:ext>
            </p:extLst>
          </p:nvPr>
        </p:nvGraphicFramePr>
        <p:xfrm>
          <a:off x="828674" y="525818"/>
          <a:ext cx="10688305" cy="6188927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6805387"/>
                <a:gridCol w="1349474"/>
                <a:gridCol w="1260357"/>
                <a:gridCol w="1273087"/>
              </a:tblGrid>
              <a:tr h="301127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Показатель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2019 год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</a:tr>
              <a:tr h="47860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Налог </a:t>
                      </a:r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доходы физических </a:t>
                      </a:r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лиц</a:t>
                      </a: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34,25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34,25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34,25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62012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 dirty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Акцизы по подакцизным товарам (продукции), производимым на территории РФ</a:t>
                      </a:r>
                      <a:endParaRPr lang="ru-RU" sz="2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0,047%</a:t>
                      </a:r>
                      <a:endParaRPr lang="ru-RU" sz="2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0,079%</a:t>
                      </a:r>
                      <a:endParaRPr lang="ru-RU" sz="2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0,074%</a:t>
                      </a:r>
                      <a:endParaRPr lang="ru-RU" sz="2000" b="1" i="0" u="none" strike="noStrike" dirty="0">
                        <a:solidFill>
                          <a:srgbClr val="0000FF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</a:tr>
              <a:tr h="49500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Налог,</a:t>
                      </a:r>
                      <a:r>
                        <a:rPr lang="ru-RU" sz="2000" b="1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взимаемый в связи с применением упрощенной системы налогообложения</a:t>
                      </a:r>
                      <a:endParaRPr lang="ru-RU" sz="2000" b="1" dirty="0" smtClean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4484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налог на вмененный доход для отдельных видов деятельности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Единый сельскохозяйственный налог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1097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Государственная пошлина, сборы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</a:tr>
              <a:tr h="301127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Арендная плата за земельные </a:t>
                      </a:r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участки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3257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Поступления </a:t>
                      </a:r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использования имущества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Плата за негативное воздействие на окружающую среду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</a:t>
                      </a:r>
                      <a:r>
                        <a:rPr lang="ru-RU" sz="2000" b="1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оказания платных услуг и компенсации затрат государства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реализации имущества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gradFill flip="none" rotWithShape="1">
                      <a:gsLst>
                        <a:gs pos="0">
                          <a:schemeClr val="accent1">
                            <a:lumMod val="5000"/>
                            <a:lumOff val="95000"/>
                          </a:schemeClr>
                        </a:gs>
                        <a:gs pos="74000">
                          <a:schemeClr val="accent1">
                            <a:lumMod val="45000"/>
                            <a:lumOff val="55000"/>
                          </a:schemeClr>
                        </a:gs>
                        <a:gs pos="83000">
                          <a:schemeClr val="accent1">
                            <a:lumMod val="45000"/>
                            <a:lumOff val="55000"/>
                          </a:schemeClr>
                        </a:gs>
                        <a:gs pos="100000">
                          <a:schemeClr val="accent1">
                            <a:lumMod val="30000"/>
                            <a:lumOff val="70000"/>
                          </a:schemeClr>
                        </a:gs>
                      </a:gsLst>
                      <a:lin ang="5400000" scaled="1"/>
                      <a:tileRect/>
                    </a:gradFill>
                  </a:tcPr>
                </a:tc>
              </a:tr>
              <a:tr h="27934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2000" b="1" u="none" strike="noStrike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Доходы от продажи земельных участков</a:t>
                      </a:r>
                      <a:endParaRPr lang="ru-RU" sz="20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100%</a:t>
                      </a:r>
                      <a:endParaRPr lang="ru-RU" sz="2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08000" marR="108000" marT="36000" marB="3600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514610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03306775"/>
              </p:ext>
            </p:extLst>
          </p:nvPr>
        </p:nvGraphicFramePr>
        <p:xfrm>
          <a:off x="333376" y="733425"/>
          <a:ext cx="11220450" cy="6124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32906" y="136477"/>
            <a:ext cx="11422505" cy="70483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Налоговые доходы бюджета за 2021 год</a:t>
            </a:r>
            <a:endParaRPr lang="ru-RU" sz="2800" b="1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572409" y="370893"/>
            <a:ext cx="120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(тыс.руб.)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7007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6738</TotalTime>
  <Words>2544</Words>
  <Application>Microsoft Office PowerPoint</Application>
  <PresentationFormat>Произвольный</PresentationFormat>
  <Paragraphs>822</Paragraphs>
  <Slides>35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Грань</vt:lpstr>
      <vt:lpstr>Отчет об исполнении бюджета Зиминского районного муниципального образования за 2021 год</vt:lpstr>
      <vt:lpstr>Основные принципы формирования и исполнения бюджета</vt:lpstr>
      <vt:lpstr>Основы исполнения бюджета (закреплены гл. 24 Бюджетного кодекса РФ)</vt:lpstr>
      <vt:lpstr>Участники бюджетного процесса муниципального района</vt:lpstr>
      <vt:lpstr>Основные плановые показатели бюджета на 2021 год</vt:lpstr>
      <vt:lpstr>Исполнение основных показателей бюджета за 2021 год</vt:lpstr>
      <vt:lpstr>Доходы бюджета за 2021 год</vt:lpstr>
      <vt:lpstr>Нормативы отчислений основных налоговых и неналоговых доходов в бюджет</vt:lpstr>
      <vt:lpstr>Налоговые доходы бюджета за 2021 год</vt:lpstr>
      <vt:lpstr>Неналоговые доходы бюджета за 2021 год</vt:lpstr>
      <vt:lpstr>Динамика поступлений налоговых и неналоговые доходов в бюджет </vt:lpstr>
      <vt:lpstr>Безвозмездные поступления в бюджет за 2021 год</vt:lpstr>
      <vt:lpstr>Поступление в бюджет целевых межбюджетных трансфертов из областного бюджета в 2021 году</vt:lpstr>
      <vt:lpstr>Поступление в бюджет целевых межбюджетных трансфертов из областного бюджета в 2021 году</vt:lpstr>
      <vt:lpstr>Доходная часть бюджета муниципального района в 2019-2021 годы </vt:lpstr>
      <vt:lpstr>Расходы бюджета за 2021 год</vt:lpstr>
      <vt:lpstr>Исполнение расходов бюджета по функциональной структуре  за 2021 год</vt:lpstr>
      <vt:lpstr>Исполнение расходов бюджета по функциональной структуре  в 2020-2021 годы</vt:lpstr>
      <vt:lpstr>Исполнение расходов бюджета по экономическому содержанию  за 2021 год</vt:lpstr>
      <vt:lpstr>Исполнение расходов бюджета по экономическому содержанию  в 2020-2021 годы</vt:lpstr>
      <vt:lpstr>Исполнение расходов бюджета по программным и непрограммным мероприятиям за 2021 год</vt:lpstr>
      <vt:lpstr>Исполнение расходов бюджета по муниципальным программам  за 2021 год</vt:lpstr>
      <vt:lpstr>Исполнение расходов бюджета по непрограммным мероприятиям за 2021 год</vt:lpstr>
      <vt:lpstr>Расходы бюджета муниципального района в 2019-2021 годы </vt:lpstr>
      <vt:lpstr>Формирование межбюджетных трансфертов поселениям Зиминского района  в 2021 году</vt:lpstr>
      <vt:lpstr>Формирование межбюджетных трансфертов (финансовой помощи) поселениям Зиминского района в 2019-2021 годы </vt:lpstr>
      <vt:lpstr>Слайд 27</vt:lpstr>
      <vt:lpstr>Расходы резервного фонда в 2021 году</vt:lpstr>
      <vt:lpstr>Расходы муниципального дорожного фонда в 2021 году</vt:lpstr>
      <vt:lpstr>Исполнение основных показателей консолидированного бюджета за 2021 год</vt:lpstr>
      <vt:lpstr>Доходы бюджетов поселений за 2021 год</vt:lpstr>
      <vt:lpstr>Расходы консолидированного бюджета Зиминского района за 2021 год</vt:lpstr>
      <vt:lpstr>Расходы бюджетов поселений Зиминского района за 2021 год</vt:lpstr>
      <vt:lpstr>Муниципальный долг консолидированного бюджета Зиминского района за 2021 год</vt:lpstr>
      <vt:lpstr>Слайд 35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Дуда Ольга Владимировна</dc:creator>
  <cp:lastModifiedBy>Дуда Ольга Владимировна</cp:lastModifiedBy>
  <cp:revision>516</cp:revision>
  <cp:lastPrinted>2020-04-16T03:27:09Z</cp:lastPrinted>
  <dcterms:created xsi:type="dcterms:W3CDTF">2020-03-30T06:17:42Z</dcterms:created>
  <dcterms:modified xsi:type="dcterms:W3CDTF">2022-04-18T03:05:26Z</dcterms:modified>
</cp:coreProperties>
</file>